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Lst>
  <p:sldSz cx="48768000" cy="27432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1pPr>
    <a:lvl2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2pPr>
    <a:lvl3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3pPr>
    <a:lvl4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4pPr>
    <a:lvl5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5pPr>
    <a:lvl6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6pPr>
    <a:lvl7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7pPr>
    <a:lvl8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8pPr>
    <a:lvl9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FFFFFF"/>
        </a:fontRef>
        <a:srgbClr val="FFFFFF"/>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CAD2E9"/>
          </a:solidFill>
        </a:fill>
      </a:tcStyle>
    </a:wholeTbl>
    <a:band2H>
      <a:tcTxStyle b="def" i="def"/>
      <a:tcStyle>
        <a:tcBdr/>
        <a:fill>
          <a:solidFill>
            <a:srgbClr val="E6EAF4"/>
          </a:solidFill>
        </a:fill>
      </a:tcStyle>
    </a:band2H>
    <a:firstCol>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1"/>
          </a:solidFill>
        </a:fill>
      </a:tcStyle>
    </a:firstCol>
    <a:la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762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1"/>
          </a:solidFill>
        </a:fill>
      </a:tcStyle>
    </a:lastRow>
    <a:fir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762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1"/>
          </a:solidFill>
        </a:fill>
      </a:tcStyle>
    </a:firstRow>
  </a:tblStyle>
  <a:tblStyle styleId="{C7B018BB-80A7-4F77-B60F-C8B233D01FF8}" styleName="">
    <a:tblBg/>
    <a:wholeTbl>
      <a:tcTxStyle b="off" i="off">
        <a:fontRef idx="major">
          <a:srgbClr val="FFFFFF"/>
        </a:fontRef>
        <a:srgbClr val="FFFFFF"/>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CCDACA"/>
          </a:solidFill>
        </a:fill>
      </a:tcStyle>
    </a:wholeTbl>
    <a:band2H>
      <a:tcTxStyle b="def" i="def"/>
      <a:tcStyle>
        <a:tcBdr/>
        <a:fill>
          <a:solidFill>
            <a:srgbClr val="E7EDE7"/>
          </a:solidFill>
        </a:fill>
      </a:tcStyle>
    </a:band2H>
    <a:firstCol>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3"/>
          </a:solidFill>
        </a:fill>
      </a:tcStyle>
    </a:firstCol>
    <a:la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762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3"/>
          </a:solidFill>
        </a:fill>
      </a:tcStyle>
    </a:lastRow>
    <a:fir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762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3"/>
          </a:solidFill>
        </a:fill>
      </a:tcStyle>
    </a:firstRow>
  </a:tblStyle>
  <a:tblStyle styleId="{EEE7283C-3CF3-47DC-8721-378D4A62B228}" styleName="">
    <a:tblBg/>
    <a:wholeTbl>
      <a:tcTxStyle b="off" i="off">
        <a:fontRef idx="major">
          <a:srgbClr val="FFFFFF"/>
        </a:fontRef>
        <a:srgbClr val="FFFFFF"/>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D0CEE9"/>
          </a:solidFill>
        </a:fill>
      </a:tcStyle>
    </a:wholeTbl>
    <a:band2H>
      <a:tcTxStyle b="def" i="def"/>
      <a:tcStyle>
        <a:tcBdr/>
        <a:fill>
          <a:solidFill>
            <a:srgbClr val="E9E8F4"/>
          </a:solidFill>
        </a:fill>
      </a:tcStyle>
    </a:band2H>
    <a:firstCol>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6"/>
          </a:solidFill>
        </a:fill>
      </a:tcStyle>
    </a:firstCol>
    <a:la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762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6"/>
          </a:solidFill>
        </a:fill>
      </a:tcStyle>
    </a:lastRow>
    <a:fir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762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chemeClr val="accent6"/>
          </a:solidFill>
        </a:fill>
      </a:tcStyle>
    </a:firstRow>
  </a:tblStyle>
  <a:tblStyle styleId="{CF821DB8-F4EB-4A41-A1BA-3FCAFE7338EE}" styleName="">
    <a:tblBg/>
    <a:wholeTbl>
      <a:tcTxStyle b="off" i="off">
        <a:fontRef idx="maj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FFFFFF"/>
          </a:solidFill>
        </a:fill>
      </a:tcStyle>
    </a:wholeTbl>
    <a:band2H>
      <a:tcTxStyle b="def" i="def"/>
      <a:tcStyle>
        <a:tcBdr/>
        <a:fill>
          <a:solidFill>
            <a:srgbClr val="FF0000"/>
          </a:solidFill>
        </a:fill>
      </a:tcStyle>
    </a:band2H>
    <a:firstCol>
      <a:tcTxStyle b="on" i="off">
        <a:fontRef idx="major">
          <a:srgbClr val="FF0000"/>
        </a:fontRef>
        <a:srgbClr val="FF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ajor">
          <a:srgbClr val="FFFFFF"/>
        </a:fontRef>
        <a:srgbClr val="FFFFFF"/>
      </a:tcTxStyle>
      <a:tcStyle>
        <a:tcBdr>
          <a:left>
            <a:ln w="25400" cap="flat">
              <a:noFill/>
              <a:miter lim="400000"/>
            </a:ln>
          </a:left>
          <a:right>
            <a:ln w="25400" cap="flat">
              <a:noFill/>
              <a:miter lim="400000"/>
            </a:ln>
          </a:right>
          <a:top>
            <a:ln w="101600" cap="flat">
              <a:solidFill>
                <a:srgbClr val="FFFFFF"/>
              </a:solidFill>
              <a:prstDash val="solid"/>
              <a:round/>
            </a:ln>
          </a:top>
          <a:bottom>
            <a:ln w="50800" cap="flat">
              <a:solidFill>
                <a:srgbClr val="FFFFFF"/>
              </a:solidFill>
              <a:prstDash val="solid"/>
              <a:round/>
            </a:ln>
          </a:bottom>
          <a:insideH>
            <a:ln w="25400" cap="flat">
              <a:noFill/>
              <a:miter lim="400000"/>
            </a:ln>
          </a:insideH>
          <a:insideV>
            <a:ln w="25400" cap="flat">
              <a:noFill/>
              <a:miter lim="400000"/>
            </a:ln>
          </a:insideV>
        </a:tcBdr>
        <a:fill>
          <a:solidFill>
            <a:srgbClr val="FF0000"/>
          </a:solidFill>
        </a:fill>
      </a:tcStyle>
    </a:lastRow>
    <a:firstRow>
      <a:tcTxStyle b="on" i="off">
        <a:fontRef idx="major">
          <a:srgbClr val="FF0000"/>
        </a:fontRef>
        <a:srgbClr val="FF0000"/>
      </a:tcTxStyle>
      <a:tcStyle>
        <a:tcBdr>
          <a:left>
            <a:ln w="25400" cap="flat">
              <a:noFill/>
              <a:miter lim="400000"/>
            </a:ln>
          </a:left>
          <a:right>
            <a:ln w="25400" cap="flat">
              <a:noFill/>
              <a:miter lim="400000"/>
            </a:ln>
          </a:right>
          <a:top>
            <a:ln w="50800" cap="flat">
              <a:solidFill>
                <a:srgbClr val="FFFFFF"/>
              </a:solidFill>
              <a:prstDash val="solid"/>
              <a:round/>
            </a:ln>
          </a:top>
          <a:bottom>
            <a:ln w="50800" cap="flat">
              <a:solidFill>
                <a:srgbClr val="FFFFFF"/>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ajor">
          <a:srgbClr val="FFFFFF"/>
        </a:fontRef>
        <a:srgbClr val="FFFFFF"/>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FFFFFF"/>
          </a:solidFill>
        </a:fill>
      </a:tcStyle>
    </a:firstCol>
    <a:la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762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FFFFFF"/>
          </a:solidFill>
        </a:fill>
      </a:tcStyle>
    </a:lastRow>
    <a:fir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762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FFFFFF"/>
          </a:solidFill>
        </a:fill>
      </a:tcStyle>
    </a:firstRow>
  </a:tblStyle>
  <a:tblStyle styleId="{2708684C-4D16-4618-839F-0558EEFCDFE6}" styleName="">
    <a:tblBg/>
    <a:wholeTbl>
      <a:tcTxStyle b="off"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FF0000">
              <a:alpha val="20000"/>
            </a:srgbClr>
          </a:solidFill>
        </a:fill>
      </a:tcStyle>
    </a:wholeTbl>
    <a:band2H>
      <a:tcTxStyle b="def" i="def"/>
      <a:tcStyle>
        <a:tcBdr/>
        <a:fill>
          <a:solidFill>
            <a:srgbClr val="FFFFFF"/>
          </a:solidFill>
        </a:fill>
      </a:tcStyle>
    </a:band2H>
    <a:firstCol>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solidFill>
            <a:srgbClr val="FF0000">
              <a:alpha val="20000"/>
            </a:srgbClr>
          </a:solidFill>
        </a:fill>
      </a:tcStyle>
    </a:firstCol>
    <a:la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101600" cap="flat">
              <a:solidFill>
                <a:srgbClr val="FF0000"/>
              </a:solidFill>
              <a:prstDash val="solid"/>
              <a:round/>
            </a:ln>
          </a:top>
          <a:bottom>
            <a:ln w="254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noFill/>
        </a:fill>
      </a:tcStyle>
    </a:lastRow>
    <a:firstRow>
      <a:tcTxStyle b="on" i="off">
        <a:fontRef idx="major">
          <a:srgbClr val="FF0000"/>
        </a:fontRef>
        <a:srgbClr val="FF0000"/>
      </a:tcTxStyle>
      <a:tcStyle>
        <a:tcBdr>
          <a:left>
            <a:ln w="25400" cap="flat">
              <a:solidFill>
                <a:srgbClr val="FF0000"/>
              </a:solidFill>
              <a:prstDash val="solid"/>
              <a:round/>
            </a:ln>
          </a:left>
          <a:right>
            <a:ln w="25400" cap="flat">
              <a:solidFill>
                <a:srgbClr val="FF0000"/>
              </a:solidFill>
              <a:prstDash val="solid"/>
              <a:round/>
            </a:ln>
          </a:right>
          <a:top>
            <a:ln w="25400" cap="flat">
              <a:solidFill>
                <a:srgbClr val="FF0000"/>
              </a:solidFill>
              <a:prstDash val="solid"/>
              <a:round/>
            </a:ln>
          </a:top>
          <a:bottom>
            <a:ln w="50800" cap="flat">
              <a:solidFill>
                <a:srgbClr val="FF0000"/>
              </a:solidFill>
              <a:prstDash val="solid"/>
              <a:round/>
            </a:ln>
          </a:bottom>
          <a:insideH>
            <a:ln w="25400" cap="flat">
              <a:solidFill>
                <a:srgbClr val="FF0000"/>
              </a:solidFill>
              <a:prstDash val="solid"/>
              <a:round/>
            </a:ln>
          </a:insideH>
          <a:insideV>
            <a:ln w="25400" cap="flat">
              <a:solidFill>
                <a:srgbClr val="FF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000">
        <a:latin typeface="+mj-lt"/>
        <a:ea typeface="+mj-ea"/>
        <a:cs typeface="+mj-cs"/>
        <a:sym typeface="Times New Roman"/>
      </a:defRPr>
    </a:lvl1pPr>
    <a:lvl2pPr indent="228600" defTabSz="457200" latinLnBrk="0">
      <a:lnSpc>
        <a:spcPct val="117999"/>
      </a:lnSpc>
      <a:defRPr sz="2000">
        <a:latin typeface="+mj-lt"/>
        <a:ea typeface="+mj-ea"/>
        <a:cs typeface="+mj-cs"/>
        <a:sym typeface="Times New Roman"/>
      </a:defRPr>
    </a:lvl2pPr>
    <a:lvl3pPr indent="457200" defTabSz="457200" latinLnBrk="0">
      <a:lnSpc>
        <a:spcPct val="117999"/>
      </a:lnSpc>
      <a:defRPr sz="2000">
        <a:latin typeface="+mj-lt"/>
        <a:ea typeface="+mj-ea"/>
        <a:cs typeface="+mj-cs"/>
        <a:sym typeface="Times New Roman"/>
      </a:defRPr>
    </a:lvl3pPr>
    <a:lvl4pPr indent="685800" defTabSz="457200" latinLnBrk="0">
      <a:lnSpc>
        <a:spcPct val="117999"/>
      </a:lnSpc>
      <a:defRPr sz="2000">
        <a:latin typeface="+mj-lt"/>
        <a:ea typeface="+mj-ea"/>
        <a:cs typeface="+mj-cs"/>
        <a:sym typeface="Times New Roman"/>
      </a:defRPr>
    </a:lvl4pPr>
    <a:lvl5pPr indent="914400" defTabSz="457200" latinLnBrk="0">
      <a:lnSpc>
        <a:spcPct val="117999"/>
      </a:lnSpc>
      <a:defRPr sz="2000">
        <a:latin typeface="+mj-lt"/>
        <a:ea typeface="+mj-ea"/>
        <a:cs typeface="+mj-cs"/>
        <a:sym typeface="Times New Roman"/>
      </a:defRPr>
    </a:lvl5pPr>
    <a:lvl6pPr indent="1143000" defTabSz="457200" latinLnBrk="0">
      <a:lnSpc>
        <a:spcPct val="117999"/>
      </a:lnSpc>
      <a:defRPr sz="2000">
        <a:latin typeface="+mj-lt"/>
        <a:ea typeface="+mj-ea"/>
        <a:cs typeface="+mj-cs"/>
        <a:sym typeface="Times New Roman"/>
      </a:defRPr>
    </a:lvl6pPr>
    <a:lvl7pPr indent="1371600" defTabSz="457200" latinLnBrk="0">
      <a:lnSpc>
        <a:spcPct val="117999"/>
      </a:lnSpc>
      <a:defRPr sz="2000">
        <a:latin typeface="+mj-lt"/>
        <a:ea typeface="+mj-ea"/>
        <a:cs typeface="+mj-cs"/>
        <a:sym typeface="Times New Roman"/>
      </a:defRPr>
    </a:lvl7pPr>
    <a:lvl8pPr indent="1600200" defTabSz="457200" latinLnBrk="0">
      <a:lnSpc>
        <a:spcPct val="117999"/>
      </a:lnSpc>
      <a:defRPr sz="2000">
        <a:latin typeface="+mj-lt"/>
        <a:ea typeface="+mj-ea"/>
        <a:cs typeface="+mj-cs"/>
        <a:sym typeface="Times New Roman"/>
      </a:defRPr>
    </a:lvl8pPr>
    <a:lvl9pPr indent="1828800" defTabSz="457200" latinLnBrk="0">
      <a:lnSpc>
        <a:spcPct val="117999"/>
      </a:lnSpc>
      <a:defRPr sz="2000">
        <a:latin typeface="+mj-lt"/>
        <a:ea typeface="+mj-ea"/>
        <a:cs typeface="+mj-cs"/>
        <a:sym typeface="Times New Roman"/>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 name="Shape 21"/>
          <p:cNvSpPr/>
          <p:nvPr>
            <p:ph type="sldImg"/>
          </p:nvPr>
        </p:nvSpPr>
        <p:spPr>
          <a:prstGeom prst="rect">
            <a:avLst/>
          </a:prstGeom>
        </p:spPr>
        <p:txBody>
          <a:bodyPr/>
          <a:lstStyle/>
          <a:p>
            <a:pPr/>
          </a:p>
        </p:txBody>
      </p:sp>
      <p:sp>
        <p:nvSpPr>
          <p:cNvPr id="22" name="Shape 22"/>
          <p:cNvSpPr/>
          <p:nvPr>
            <p:ph type="body" sz="quarter" idx="1"/>
          </p:nvPr>
        </p:nvSpPr>
        <p:spPr>
          <a:prstGeom prst="rect">
            <a:avLst/>
          </a:prstGeom>
        </p:spPr>
        <p:txBody>
          <a:bodyPr/>
          <a:lstStyle/>
          <a:p>
            <a:pPr defTabSz="205740">
              <a:defRPr b="1" sz="3600">
                <a:latin typeface="+mn-lt"/>
                <a:ea typeface="+mn-ea"/>
                <a:cs typeface="+mn-cs"/>
                <a:sym typeface="Helvetica"/>
              </a:defRPr>
            </a:pPr>
            <a:r>
              <a:t>NASA JUNO MISSION SPOTS MOST POWERFUL VOLCANIC ACTIVITY ON IO TO DATE</a:t>
            </a:r>
          </a:p>
          <a:p>
            <a:pPr defTabSz="205740">
              <a:defRPr sz="2400">
                <a:latin typeface="+mn-lt"/>
                <a:ea typeface="+mn-ea"/>
                <a:cs typeface="+mn-cs"/>
                <a:sym typeface="Helvetica"/>
              </a:defRPr>
            </a:pPr>
          </a:p>
          <a:p>
            <a:pPr defTabSz="205740">
              <a:defRPr sz="2400">
                <a:latin typeface="+mn-lt"/>
                <a:ea typeface="+mn-ea"/>
                <a:cs typeface="+mn-cs"/>
                <a:sym typeface="Helvetica"/>
              </a:defRPr>
            </a:pPr>
            <a:r>
              <a:t>Scientists with NASA’s Juno mission have discovered a volcanic hot spot in the southern hemisphere of Jupiter’s moon Io. The hot spot is not only larger than Earth’s Lake Superior, but it also belches out eruptions six times the total energy of all the world’s power plants. The discovery of this massive feature comes courtesy of Juno’s Jovian Infrared Auroral Mapper (JIRAM) instrument, contributed by the Italian Space Agency.</a:t>
            </a:r>
          </a:p>
          <a:p>
            <a:pPr defTabSz="205740">
              <a:defRPr sz="2400">
                <a:latin typeface="+mn-lt"/>
                <a:ea typeface="+mn-ea"/>
                <a:cs typeface="+mn-cs"/>
                <a:sym typeface="Helvetica"/>
              </a:defRPr>
            </a:pPr>
          </a:p>
          <a:p>
            <a:pPr defTabSz="205740">
              <a:defRPr sz="2400">
                <a:latin typeface="+mn-lt"/>
                <a:ea typeface="+mn-ea"/>
                <a:cs typeface="+mn-cs"/>
                <a:sym typeface="Helvetica"/>
              </a:defRPr>
            </a:pPr>
            <a:r>
              <a:t>“Juno had two really close flybys of Io during Juno’s extended mission,” said the mission’s principal investigator, Scott Bolton of the Southwest Research Institute in San Antonio. “And while each flyby provided data on the tormented moon that exceeded our expectations, the data from this latest — and more distant — flyby really blew our minds. This is the most powerful volcanic event ever recorded on the most volcanic world in our solar system — so that’s really saying something.”</a:t>
            </a:r>
          </a:p>
          <a:p>
            <a:pPr defTabSz="205740">
              <a:defRPr sz="2400">
                <a:latin typeface="+mn-lt"/>
                <a:ea typeface="+mn-ea"/>
                <a:cs typeface="+mn-cs"/>
                <a:sym typeface="Helvetica"/>
              </a:defRPr>
            </a:pPr>
          </a:p>
          <a:p>
            <a:pPr defTabSz="205740">
              <a:defRPr i="1">
                <a:latin typeface="+mn-lt"/>
                <a:ea typeface="+mn-ea"/>
                <a:cs typeface="+mn-cs"/>
                <a:sym typeface="Helvetica"/>
              </a:defRPr>
            </a:pPr>
            <a:r>
              <a:t>For more information:</a:t>
            </a:r>
          </a:p>
          <a:p>
            <a:pPr defTabSz="205740">
              <a:defRPr i="1">
                <a:latin typeface="+mn-lt"/>
                <a:ea typeface="+mn-ea"/>
                <a:cs typeface="+mn-cs"/>
                <a:sym typeface="Helvetica"/>
              </a:defRPr>
            </a:pPr>
            <a:r>
              <a:t>	https://www.missionjuno.swri.edu/news/nasa-juno-mission-spot-powerful-volcanic-activity-io-to-date</a:t>
            </a:r>
          </a:p>
          <a:p>
            <a:pPr defTabSz="205740">
              <a:defRPr sz="3600">
                <a:latin typeface="+mn-lt"/>
                <a:ea typeface="+mn-ea"/>
                <a:cs typeface="+mn-cs"/>
                <a:sym typeface="Helvetica"/>
              </a:defRPr>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 name="Shape 25"/>
          <p:cNvSpPr/>
          <p:nvPr>
            <p:ph type="sldImg"/>
          </p:nvPr>
        </p:nvSpPr>
        <p:spPr>
          <a:prstGeom prst="rect">
            <a:avLst/>
          </a:prstGeom>
        </p:spPr>
        <p:txBody>
          <a:bodyPr/>
          <a:lstStyle/>
          <a:p>
            <a:pPr/>
          </a:p>
        </p:txBody>
      </p:sp>
      <p:sp>
        <p:nvSpPr>
          <p:cNvPr id="26" name="Shape 26"/>
          <p:cNvSpPr/>
          <p:nvPr>
            <p:ph type="body" sz="quarter" idx="1"/>
          </p:nvPr>
        </p:nvSpPr>
        <p:spPr>
          <a:prstGeom prst="rect">
            <a:avLst/>
          </a:prstGeom>
        </p:spPr>
        <p:txBody>
          <a:bodyPr/>
          <a:lstStyle/>
          <a:p>
            <a:pPr>
              <a:defRPr b="1" sz="3600">
                <a:latin typeface="Helvetica Neue"/>
                <a:ea typeface="Helvetica Neue"/>
                <a:cs typeface="Helvetica Neue"/>
                <a:sym typeface="Helvetica Neue"/>
              </a:defRPr>
            </a:pPr>
            <a:r>
              <a:t>NASA’S JUNO MISSION CAPTURES CLOSE-UPS OF POLAR STORMS ON JUPITER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During its 65th close flyby of Jupiter on Sept. 20, 2024, NASA’s Juno spacecraft captured this series of images as it approached the giant planet and swung low over its north polar region.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Juno’s recent orbits have provided exceptionally clear views of Jupiter’s circumpolar cyclones. At closest approach in this series of images, the Juno spacecraft was about 6,800 miles (11,000 kilometers) above the cloud tops, at a latitude of 82 degrees north of the equator.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Citizen scientist Brian Swift made this image using raw data from the JunoCam instrument, applying digital processing techniques to enhance color and clarity.</a:t>
            </a:r>
          </a:p>
          <a:p>
            <a:pPr>
              <a:defRPr sz="2400">
                <a:latin typeface="Helvetica Neue"/>
                <a:ea typeface="Helvetica Neue"/>
                <a:cs typeface="Helvetica Neue"/>
                <a:sym typeface="Helvetica Neue"/>
              </a:defRPr>
            </a:pPr>
          </a:p>
          <a:p>
            <a:pPr>
              <a:defRPr i="1">
                <a:latin typeface="Helvetica Neue"/>
                <a:ea typeface="Helvetica Neue"/>
                <a:cs typeface="Helvetica Neue"/>
                <a:sym typeface="Helvetica Neue"/>
              </a:defRPr>
            </a:pPr>
            <a:r>
              <a:t>Image data: NASA/JPL-Caltech/SwRI/MSSS</a:t>
            </a:r>
          </a:p>
          <a:p>
            <a:pPr>
              <a:defRPr i="1">
                <a:latin typeface="Helvetica Neue"/>
                <a:ea typeface="Helvetica Neue"/>
                <a:cs typeface="Helvetica Neue"/>
                <a:sym typeface="Helvetica Neue"/>
              </a:defRPr>
            </a:pPr>
            <a:r>
              <a:t>Image processing by Brian Swift © CC BY</a:t>
            </a:r>
          </a:p>
          <a:p>
            <a:pPr>
              <a:defRPr i="1">
                <a:latin typeface="Helvetica Neue"/>
                <a:ea typeface="Helvetica Neue"/>
                <a:cs typeface="Helvetica Neue"/>
                <a:sym typeface="Helvetica Neue"/>
              </a:defRPr>
            </a:pPr>
            <a:r>
              <a:t>For more information:</a:t>
            </a:r>
          </a:p>
          <a:p>
            <a:pPr>
              <a:defRPr i="1">
                <a:latin typeface="Helvetica Neue"/>
                <a:ea typeface="Helvetica Neue"/>
                <a:cs typeface="Helvetica Neue"/>
                <a:sym typeface="Helvetica Neue"/>
              </a:defRPr>
            </a:pPr>
            <a:r>
              <a:t>	https://www.missionjuno.swri.edu/news/nasa-s-juno-mission-captures-close-ups-of-polar-storms</a:t>
            </a:r>
          </a:p>
          <a:p>
            <a:pPr>
              <a:defRPr sz="3600">
                <a:latin typeface="Helvetica Neue"/>
                <a:ea typeface="Helvetica Neue"/>
                <a:cs typeface="Helvetica Neue"/>
                <a:sym typeface="Helvetica Neue"/>
              </a:defRPr>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 name="Shape 33"/>
          <p:cNvSpPr/>
          <p:nvPr>
            <p:ph type="sldImg"/>
          </p:nvPr>
        </p:nvSpPr>
        <p:spPr>
          <a:prstGeom prst="rect">
            <a:avLst/>
          </a:prstGeom>
        </p:spPr>
        <p:txBody>
          <a:bodyPr/>
          <a:lstStyle/>
          <a:p>
            <a:pPr/>
          </a:p>
        </p:txBody>
      </p:sp>
      <p:sp>
        <p:nvSpPr>
          <p:cNvPr id="34" name="Shape 34"/>
          <p:cNvSpPr/>
          <p:nvPr>
            <p:ph type="body" sz="quarter" idx="1"/>
          </p:nvPr>
        </p:nvSpPr>
        <p:spPr>
          <a:prstGeom prst="rect">
            <a:avLst/>
          </a:prstGeom>
        </p:spPr>
        <p:txBody>
          <a:bodyPr/>
          <a:lstStyle/>
          <a:p>
            <a:pPr>
              <a:defRPr b="1" sz="3600">
                <a:latin typeface="Helvetica Neue"/>
                <a:ea typeface="Helvetica Neue"/>
                <a:cs typeface="Helvetica Neue"/>
                <a:sym typeface="Helvetica Neue"/>
              </a:defRPr>
            </a:pPr>
            <a:r>
              <a:t>NASA’S JUNO MISSION SPOTS JUPITER’S TINY MOON AMALTHEA</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NASA’s Juno mission captured these views of Jupiter during its 59th close flyby of the giant planet on March 7, 2024. They provide a good look at Jupiter’s colorful belts and swirling storms, including the Great Red Spot. Close examination reveals something more: two glimpses of the tiny moon Amalthea.</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With a radius of just 52 miles (84 kilometers), Amalthea has a potato-like shape, lacking the mass to pull itself into a sphere. In 2000, NASA’s Galileo spacecraft revealed some surface features, including impact craters, hills, and valleys. Amalthea circles Jupiter inside Io's orbit, which is the innermost of the planet’s four largest moons, taking 0.498 Earth days to complete one orbit.</a:t>
            </a:r>
          </a:p>
          <a:p>
            <a:pPr>
              <a:defRPr sz="2400">
                <a:latin typeface="Helvetica Neue"/>
                <a:ea typeface="Helvetica Neue"/>
                <a:cs typeface="Helvetica Neue"/>
                <a:sym typeface="Helvetica Neue"/>
              </a:defRPr>
            </a:pPr>
          </a:p>
          <a:p>
            <a:pPr>
              <a:defRPr i="1">
                <a:latin typeface="Helvetica Neue"/>
                <a:ea typeface="Helvetica Neue"/>
                <a:cs typeface="Helvetica Neue"/>
                <a:sym typeface="Helvetica Neue"/>
              </a:defRPr>
            </a:pPr>
            <a:r>
              <a:t>Image data: NASA/JPL-Caltech/SwRI/MSSS. Image processing by Gerald Eichstädt</a:t>
            </a:r>
          </a:p>
          <a:p>
            <a:pPr>
              <a:defRPr i="1">
                <a:latin typeface="Helvetica Neue"/>
                <a:ea typeface="Helvetica Neue"/>
                <a:cs typeface="Helvetica Neue"/>
                <a:sym typeface="Helvetica Neue"/>
              </a:defRPr>
            </a:pPr>
            <a:r>
              <a:t>For more information:</a:t>
            </a:r>
          </a:p>
          <a:p>
            <a:pPr>
              <a:defRPr i="1">
                <a:latin typeface="Helvetica Neue"/>
                <a:ea typeface="Helvetica Neue"/>
                <a:cs typeface="Helvetica Neue"/>
                <a:sym typeface="Helvetica Neue"/>
              </a:defRPr>
            </a:pPr>
            <a:r>
              <a:t>	https://www.missionjuno.swri.edu/news/nasa-s-juno-mission-spots-jupiter-s-tiny-moon-amalthea</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00000"/>
        </a:solidFill>
      </p:bgPr>
    </p:bg>
    <p:spTree>
      <p:nvGrpSpPr>
        <p:cNvPr id="1" name=""/>
        <p:cNvGrpSpPr/>
        <p:nvPr/>
      </p:nvGrpSpPr>
      <p:grpSpPr>
        <a:xfrm>
          <a:off x="0" y="0"/>
          <a:ext cx="0" cy="0"/>
          <a:chOff x="0" y="0"/>
          <a:chExt cx="0" cy="0"/>
        </a:xfrm>
      </p:grpSpPr>
      <p:sp>
        <p:nvSpPr>
          <p:cNvPr id="2" name="Title Text"/>
          <p:cNvSpPr txBox="1"/>
          <p:nvPr>
            <p:ph type="title"/>
          </p:nvPr>
        </p:nvSpPr>
        <p:spPr>
          <a:xfrm>
            <a:off x="7306732" y="3079749"/>
            <a:ext cx="39014404" cy="6673851"/>
          </a:xfrm>
          <a:prstGeom prst="rect">
            <a:avLst/>
          </a:prstGeom>
          <a:ln w="25400">
            <a:miter lim="400000"/>
          </a:ln>
          <a:extLst>
            <a:ext uri="{C572A759-6A51-4108-AA02-DFA0A04FC94B}">
              <ma14:wrappingTextBoxFlag xmlns:ma14="http://schemas.microsoft.com/office/mac/drawingml/2011/main" val="1"/>
            </a:ext>
          </a:extLst>
        </p:spPr>
        <p:txBody>
          <a:bodyPr lIns="203197" tIns="203197" rIns="203197" bIns="203197" anchor="ctr"/>
          <a:lstStyle/>
          <a:p>
            <a:pPr/>
            <a:r>
              <a:t>Title Text</a:t>
            </a:r>
          </a:p>
        </p:txBody>
      </p:sp>
      <p:sp>
        <p:nvSpPr>
          <p:cNvPr id="3" name="Body Level One…"/>
          <p:cNvSpPr txBox="1"/>
          <p:nvPr>
            <p:ph type="body" idx="1"/>
          </p:nvPr>
        </p:nvSpPr>
        <p:spPr>
          <a:xfrm>
            <a:off x="27220332" y="9753600"/>
            <a:ext cx="19100802" cy="17678400"/>
          </a:xfrm>
          <a:prstGeom prst="rect">
            <a:avLst/>
          </a:prstGeom>
          <a:ln w="25400">
            <a:miter lim="400000"/>
          </a:ln>
          <a:extLst>
            <a:ext uri="{C572A759-6A51-4108-AA02-DFA0A04FC94B}">
              <ma14:wrappingTextBoxFlag xmlns:ma14="http://schemas.microsoft.com/office/mac/drawingml/2011/main" val="1"/>
            </a:ext>
          </a:extLst>
        </p:spPr>
        <p:txBody>
          <a:bodyPr lIns="101600" tIns="101600" rIns="101600" bIns="101600"/>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23571199" y="24695149"/>
            <a:ext cx="11379201" cy="1460502"/>
          </a:xfrm>
          <a:prstGeom prst="rect">
            <a:avLst/>
          </a:prstGeom>
          <a:ln w="25400">
            <a:miter lim="400000"/>
          </a:ln>
        </p:spPr>
        <p:txBody>
          <a:bodyPr wrap="none" lIns="101600" tIns="101600" rIns="101600" bIns="101600" anchor="ctr">
            <a:spAutoFit/>
          </a:bodyPr>
          <a:lstStyle>
            <a:lvl1pPr algn="r">
              <a:defRPr sz="2600">
                <a:solidFill>
                  <a:srgbClr val="FF0000"/>
                </a:solidFill>
                <a:latin typeface="Helvetica Light"/>
                <a:ea typeface="Helvetica Light"/>
                <a:cs typeface="Helvetica Light"/>
                <a:sym typeface="Helvetica Light"/>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1pPr>
      <a:lvl2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2pPr>
      <a:lvl3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3pPr>
      <a:lvl4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4pPr>
      <a:lvl5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5pPr>
      <a:lvl6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6pPr>
      <a:lvl7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7pPr>
      <a:lvl8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8pPr>
      <a:lvl9pPr marL="0" marR="0" indent="0" algn="ctr" defTabSz="1651000" rtl="0" latinLnBrk="0">
        <a:lnSpc>
          <a:spcPct val="100000"/>
        </a:lnSpc>
        <a:spcBef>
          <a:spcPts val="0"/>
        </a:spcBef>
        <a:spcAft>
          <a:spcPts val="0"/>
        </a:spcAft>
        <a:buClrTx/>
        <a:buSzTx/>
        <a:buFontTx/>
        <a:buNone/>
        <a:tabLst/>
        <a:defRPr b="0" baseline="0" cap="none" i="0" spc="0" strike="noStrike" sz="22200" u="none">
          <a:solidFill>
            <a:srgbClr val="FFFFFF"/>
          </a:solidFill>
          <a:uFillTx/>
          <a:latin typeface="Helvetica Light"/>
          <a:ea typeface="Helvetica Light"/>
          <a:cs typeface="Helvetica Light"/>
          <a:sym typeface="Helvetica Light"/>
        </a:defRPr>
      </a:lvl9pPr>
    </p:titleStyle>
    <p:bodyStyle>
      <a:lvl1pPr marL="126723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1pPr>
      <a:lvl2pPr marL="155298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2pPr>
      <a:lvl3pPr marL="183873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3pPr>
      <a:lvl4pPr marL="212448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4pPr>
      <a:lvl5pPr marL="241023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5pPr>
      <a:lvl6pPr marL="269598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6pPr>
      <a:lvl7pPr marL="2981739" marR="0" indent="-1267239"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7pPr>
      <a:lvl8pPr marL="3267488" marR="0" indent="-1267238"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8pPr>
      <a:lvl9pPr marL="3553238" marR="0" indent="-1267238" algn="l" defTabSz="1651000" rtl="0" latinLnBrk="0">
        <a:lnSpc>
          <a:spcPct val="100000"/>
        </a:lnSpc>
        <a:spcBef>
          <a:spcPts val="6600"/>
        </a:spcBef>
        <a:spcAft>
          <a:spcPts val="0"/>
        </a:spcAft>
        <a:buClrTx/>
        <a:buSzPct val="75000"/>
        <a:buFontTx/>
        <a:buChar char="•"/>
        <a:tabLst/>
        <a:defRPr b="0" baseline="0" cap="none" i="0" spc="0" strike="noStrike" sz="10200" u="none">
          <a:solidFill>
            <a:srgbClr val="FFFFFF"/>
          </a:solidFill>
          <a:uFillTx/>
          <a:latin typeface="Helvetica Light"/>
          <a:ea typeface="Helvetica Light"/>
          <a:cs typeface="Helvetica Light"/>
          <a:sym typeface="Helvetica Light"/>
        </a:defRPr>
      </a:lvl9pPr>
    </p:bodyStyle>
    <p:otherStyle>
      <a:lvl1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1pPr>
      <a:lvl2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2pPr>
      <a:lvl3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3pPr>
      <a:lvl4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4pPr>
      <a:lvl5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5pPr>
      <a:lvl6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6pPr>
      <a:lvl7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7pPr>
      <a:lvl8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8pPr>
      <a:lvl9pPr marL="0" marR="0" indent="0" algn="r" defTabSz="1651000" rtl="0" latinLnBrk="0">
        <a:lnSpc>
          <a:spcPct val="100000"/>
        </a:lnSpc>
        <a:spcBef>
          <a:spcPts val="0"/>
        </a:spcBef>
        <a:spcAft>
          <a:spcPts val="0"/>
        </a:spcAft>
        <a:buClrTx/>
        <a:buSzTx/>
        <a:buFontTx/>
        <a:buNone/>
        <a:tabLst/>
        <a:defRPr b="0" baseline="0" cap="none" i="0" spc="0" strike="noStrike" sz="26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 name="Picture 2" descr="Picture 2"/>
          <p:cNvPicPr>
            <a:picLocks noChangeAspect="1"/>
          </p:cNvPicPr>
          <p:nvPr/>
        </p:nvPicPr>
        <p:blipFill>
          <a:blip r:embed="rId3">
            <a:extLst/>
          </a:blip>
          <a:stretch>
            <a:fillRect/>
          </a:stretch>
        </p:blipFill>
        <p:spPr>
          <a:xfrm>
            <a:off x="6095999" y="-1"/>
            <a:ext cx="36576004" cy="2743200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 name="zP65_202410271838collage_umsf_3840x2160.png" descr="zP65_202410271838collage_umsf_3840x2160.png"/>
          <p:cNvPicPr>
            <a:picLocks noChangeAspect="1"/>
          </p:cNvPicPr>
          <p:nvPr/>
        </p:nvPicPr>
        <p:blipFill>
          <a:blip r:embed="rId3">
            <a:extLst/>
          </a:blip>
          <a:stretch>
            <a:fillRect/>
          </a:stretch>
        </p:blipFill>
        <p:spPr>
          <a:xfrm>
            <a:off x="0" y="0"/>
            <a:ext cx="48768000" cy="2743200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 name="jnce-2024067-59c00127-jnce-2024067-59c00129-v01-v01-reproj-120px-30-058153s-cx811-5-000000-taylorincem-6400x3600.png" descr="jnce-2024067-59c00127-jnce-2024067-59c00129-v01-v01-reproj-120px-30-058153s-cx811-5-000000-taylorincem-6400x3600.png"/>
          <p:cNvPicPr>
            <a:picLocks noChangeAspect="1"/>
          </p:cNvPicPr>
          <p:nvPr/>
        </p:nvPicPr>
        <p:blipFill>
          <a:blip r:embed="rId3">
            <a:extLst/>
          </a:blip>
          <a:stretch>
            <a:fillRect/>
          </a:stretch>
        </p:blipFill>
        <p:spPr>
          <a:xfrm>
            <a:off x="0" y="0"/>
            <a:ext cx="48768000" cy="27432000"/>
          </a:xfrm>
          <a:prstGeom prst="rect">
            <a:avLst/>
          </a:prstGeom>
          <a:ln w="12700">
            <a:miter lim="400000"/>
          </a:ln>
        </p:spPr>
      </p:pic>
      <p:sp>
        <p:nvSpPr>
          <p:cNvPr id="29" name="Line"/>
          <p:cNvSpPr/>
          <p:nvPr/>
        </p:nvSpPr>
        <p:spPr>
          <a:xfrm flipH="1" flipV="1">
            <a:off x="38256385" y="22727766"/>
            <a:ext cx="573028" cy="372913"/>
          </a:xfrm>
          <a:prstGeom prst="line">
            <a:avLst/>
          </a:prstGeom>
          <a:ln w="63500">
            <a:solidFill>
              <a:srgbClr val="FFFFFF"/>
            </a:solidFill>
            <a:miter lim="400000"/>
            <a:tailEnd type="stealth"/>
          </a:ln>
        </p:spPr>
        <p:txBody>
          <a:bodyPr lIns="101597" tIns="101597" rIns="101597" bIns="101597"/>
          <a:lstStyle/>
          <a:p>
            <a:pPr>
              <a:defRPr>
                <a:solidFill>
                  <a:srgbClr val="FF0000"/>
                </a:solidFill>
              </a:defRPr>
            </a:pPr>
          </a:p>
        </p:txBody>
      </p:sp>
      <p:sp>
        <p:nvSpPr>
          <p:cNvPr id="30" name="Amalthea"/>
          <p:cNvSpPr txBox="1"/>
          <p:nvPr/>
        </p:nvSpPr>
        <p:spPr>
          <a:xfrm>
            <a:off x="38766799" y="22651582"/>
            <a:ext cx="2386782" cy="984856"/>
          </a:xfrm>
          <a:prstGeom prst="rect">
            <a:avLst/>
          </a:prstGeom>
          <a:ln w="25400">
            <a:miter lim="400000"/>
          </a:ln>
          <a:extLst>
            <a:ext uri="{C572A759-6A51-4108-AA02-DFA0A04FC94B}">
              <ma14:wrappingTextBoxFlag xmlns:ma14="http://schemas.microsoft.com/office/mac/drawingml/2011/main" val="1"/>
            </a:ext>
          </a:extLst>
        </p:spPr>
        <p:txBody>
          <a:bodyPr wrap="none" lIns="225777" tIns="225777" rIns="225777" bIns="225777" anchor="ctr">
            <a:spAutoFit/>
          </a:bodyPr>
          <a:lstStyle>
            <a:lvl1pPr algn="l" defTabSz="457200">
              <a:lnSpc>
                <a:spcPct val="117999"/>
              </a:lnSpc>
              <a:defRPr sz="3600">
                <a:latin typeface="Helvetica Neue"/>
                <a:ea typeface="Helvetica Neue"/>
                <a:cs typeface="Helvetica Neue"/>
                <a:sym typeface="Helvetica Neue"/>
              </a:defRPr>
            </a:lvl1pPr>
          </a:lstStyle>
          <a:p>
            <a:pPr/>
            <a:r>
              <a:t>Amalthea</a:t>
            </a:r>
          </a:p>
        </p:txBody>
      </p:sp>
      <p:sp>
        <p:nvSpPr>
          <p:cNvPr id="31" name="Amalthea"/>
          <p:cNvSpPr txBox="1"/>
          <p:nvPr/>
        </p:nvSpPr>
        <p:spPr>
          <a:xfrm>
            <a:off x="8988233" y="18847929"/>
            <a:ext cx="2386782" cy="984855"/>
          </a:xfrm>
          <a:prstGeom prst="rect">
            <a:avLst/>
          </a:prstGeom>
          <a:ln w="25400">
            <a:miter lim="400000"/>
          </a:ln>
          <a:extLst>
            <a:ext uri="{C572A759-6A51-4108-AA02-DFA0A04FC94B}">
              <ma14:wrappingTextBoxFlag xmlns:ma14="http://schemas.microsoft.com/office/mac/drawingml/2011/main" val="1"/>
            </a:ext>
          </a:extLst>
        </p:spPr>
        <p:txBody>
          <a:bodyPr wrap="none" lIns="225777" tIns="225777" rIns="225777" bIns="225777" anchor="ctr">
            <a:spAutoFit/>
          </a:bodyPr>
          <a:lstStyle>
            <a:lvl1pPr algn="l" defTabSz="457200">
              <a:lnSpc>
                <a:spcPct val="117999"/>
              </a:lnSpc>
              <a:defRPr sz="3600">
                <a:latin typeface="Helvetica Neue"/>
                <a:ea typeface="Helvetica Neue"/>
                <a:cs typeface="Helvetica Neue"/>
                <a:sym typeface="Helvetica Neue"/>
              </a:defRPr>
            </a:lvl1pPr>
          </a:lstStyle>
          <a:p>
            <a:pPr/>
            <a:r>
              <a:t>Amalthea</a:t>
            </a:r>
          </a:p>
        </p:txBody>
      </p:sp>
      <p:sp>
        <p:nvSpPr>
          <p:cNvPr id="32" name="Line"/>
          <p:cNvSpPr/>
          <p:nvPr/>
        </p:nvSpPr>
        <p:spPr>
          <a:xfrm flipV="1">
            <a:off x="11346037" y="18997184"/>
            <a:ext cx="573028" cy="372912"/>
          </a:xfrm>
          <a:prstGeom prst="line">
            <a:avLst/>
          </a:prstGeom>
          <a:ln w="63500">
            <a:solidFill>
              <a:srgbClr val="FFFFFF"/>
            </a:solidFill>
            <a:miter lim="400000"/>
            <a:tailEnd type="stealth"/>
          </a:ln>
        </p:spPr>
        <p:txBody>
          <a:bodyPr lIns="101597" tIns="101597" rIns="101597" bIns="101597"/>
          <a:lstStyle/>
          <a:p>
            <a:pPr>
              <a:defRPr>
                <a:solidFill>
                  <a:srgbClr val="FF0000"/>
                </a:solidFill>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Black">
  <a:themeElements>
    <a:clrScheme name="Black">
      <a:dk1>
        <a:srgbClr val="000000"/>
      </a:dk1>
      <a:lt1>
        <a:srgbClr val="FFFFFF"/>
      </a:lt1>
      <a:dk2>
        <a:srgbClr val="A7A7A7"/>
      </a:dk2>
      <a:lt2>
        <a:srgbClr val="535353"/>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Times New Roman"/>
        <a:ea typeface="Times New Roman"/>
        <a:cs typeface="Times New Roman"/>
      </a:majorFont>
      <a:minorFont>
        <a:latin typeface="Helvetica"/>
        <a:ea typeface="Helvetica"/>
        <a:cs typeface="Helvetica"/>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50800" cap="flat">
          <a:solidFill>
            <a:schemeClr val="accent1"/>
          </a:solidFill>
          <a:prstDash val="solid"/>
          <a:round/>
        </a:ln>
        <a:effectLst/>
        <a:sp3d/>
      </a:spPr>
      <a:bodyPr rot="0" spcFirstLastPara="1" vertOverflow="overflow" horzOverflow="overflow" vert="horz" wrap="square" lIns="225777" tIns="225777" rIns="225777" bIns="225777" numCol="1" spcCol="38100" rtlCol="0" anchor="ctr" upright="0">
        <a:spAutoFit/>
      </a:bodyPr>
      <a:lstStyle>
        <a:def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225777" tIns="225777" rIns="225777" bIns="225777" numCol="1" spcCol="38100" rtlCol="0" anchor="ctr" upright="0">
        <a:spAutoFit/>
      </a:bodyPr>
      <a:lstStyle>
        <a:def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lack">
  <a:themeElements>
    <a:clrScheme name="Black">
      <a:dk1>
        <a:srgbClr val="000000"/>
      </a:dk1>
      <a:lt1>
        <a:srgbClr val="FFFFFF"/>
      </a:lt1>
      <a:dk2>
        <a:srgbClr val="A7A7A7"/>
      </a:dk2>
      <a:lt2>
        <a:srgbClr val="535353"/>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Times New Roman"/>
        <a:ea typeface="Times New Roman"/>
        <a:cs typeface="Times New Roman"/>
      </a:majorFont>
      <a:minorFont>
        <a:latin typeface="Helvetica"/>
        <a:ea typeface="Helvetica"/>
        <a:cs typeface="Helvetica"/>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50800" cap="flat">
          <a:solidFill>
            <a:schemeClr val="accent1"/>
          </a:solidFill>
          <a:prstDash val="solid"/>
          <a:round/>
        </a:ln>
        <a:effectLst/>
        <a:sp3d/>
      </a:spPr>
      <a:bodyPr rot="0" spcFirstLastPara="1" vertOverflow="overflow" horzOverflow="overflow" vert="horz" wrap="square" lIns="225777" tIns="225777" rIns="225777" bIns="225777" numCol="1" spcCol="38100" rtlCol="0" anchor="ctr" upright="0">
        <a:spAutoFit/>
      </a:bodyPr>
      <a:lstStyle>
        <a:def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225777" tIns="225777" rIns="225777" bIns="225777" numCol="1" spcCol="38100" rtlCol="0" anchor="ctr" upright="0">
        <a:spAutoFit/>
      </a:bodyPr>
      <a:lstStyle>
        <a:defPPr marL="0" marR="0" indent="0" algn="ctr" defTabSz="1651000" rtl="0" fontAlgn="auto" latinLnBrk="0" hangingPunct="0">
          <a:lnSpc>
            <a:spcPct val="100000"/>
          </a:lnSpc>
          <a:spcBef>
            <a:spcPts val="0"/>
          </a:spcBef>
          <a:spcAft>
            <a:spcPts val="0"/>
          </a:spcAft>
          <a:buClrTx/>
          <a:buSzTx/>
          <a:buFontTx/>
          <a:buNone/>
          <a:tabLst/>
          <a:defRPr b="0" baseline="0" cap="none" i="0" spc="0" strike="noStrike" sz="10000" u="none" kumimoji="0" normalizeH="0">
            <a:ln>
              <a:noFill/>
            </a:ln>
            <a:solidFill>
              <a:srgbClr val="FFFFFF"/>
            </a:solidFill>
            <a:effectLst/>
            <a:uFillTx/>
            <a:latin typeface="+mj-lt"/>
            <a:ea typeface="+mj-ea"/>
            <a:cs typeface="+mj-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