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Lst>
  <p:sldSz cx="8229600" cy="146304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000000"/>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extBox 1"/>
          <p:cNvSpPr txBox="1"/>
          <p:nvPr/>
        </p:nvSpPr>
        <p:spPr>
          <a:xfrm>
            <a:off x="594360" y="914400"/>
            <a:ext cx="7040880" cy="18288000"/>
          </a:xfrm>
          <a:prstGeom prst="rect">
            <a:avLst/>
          </a:prstGeom>
          <a:noFill/>
        </p:spPr>
        <p:txBody>
          <a:bodyPr wrap="square" anchor="t">
            <a:spAutoFit/>
          </a:bodyPr>
          <a:lstStyle/>
          <a:p>
            <a:pPr>
              <a:spcAft>
                <a:spcPts val="2400"/>
              </a:spcAft>
              <a:defRPr sz="2800" b="1">
                <a:solidFill>
                  <a:srgbClr val="FAFAFA"/>
                </a:solidFill>
                <a:latin typeface="Inter"/>
              </a:defRPr>
            </a:pPr>
            <a:r>
              <a:t>Cool as Ice</a:t>
            </a:r>
          </a:p>
          <a:p>
            <a:pPr>
              <a:spcAft>
                <a:spcPts val="1800"/>
              </a:spcAft>
              <a:defRPr sz="2200" b="0">
                <a:solidFill>
                  <a:srgbClr val="C8C8C8"/>
                </a:solidFill>
                <a:latin typeface="Inter"/>
              </a:defRPr>
            </a:pPr>
            <a:r>
              <a:t>Every winter, a layer of carbon dioxide frost (dry ice) forms on the surface of Mars. At its greatest extent in midwinter, this frost reaches from the poles down to the middle latitudes, until it is too warm and sunny to persist. In most places, this is around 50 degrees latitude, similar to the latitude of southern Canada on Earth. However, small patches of dry ice are found closer to the equator on pole-facing slopes, which are colder because they receive less sunlight. This image was taken by the High Resolution Imaging Science Experiment (HiRISE) camera on NASA’s Mars Reconnaissance Orbiter on March 18, 2022, in the middle of winter in Mars's southern hemisphere. It shows a crater near 37 degrees south latitude. The south-facing slope has patchy bright frost, blue in enhanced color. This frost occurs in and around the many gullies on the slope and, in other images, has caused flows in the gullies.</a:t>
            </a:r>
          </a:p>
          <a:p>
            <a:pPr>
              <a:defRPr sz="4000" b="0">
                <a:solidFill>
                  <a:srgbClr val="FAFAFA"/>
                </a:solidFill>
                <a:latin typeface="Inter"/>
              </a:defRPr>
            </a:pPr>
            <a:r>
              <a:t> </a:t>
            </a:r>
          </a:p>
          <a:p>
            <a:pPr>
              <a:spcAft>
                <a:spcPts val="1800"/>
              </a:spcAft>
              <a:defRPr sz="1800" b="0">
                <a:solidFill>
                  <a:srgbClr val="A0A0A0"/>
                </a:solidFill>
                <a:latin typeface="Inter"/>
              </a:defRPr>
            </a:pPr>
            <a:r>
              <a:rPr b="1">
                <a:solidFill>
                  <a:srgbClr val="C8C8C8"/>
                </a:solidFill>
              </a:rPr>
              <a:t>Image and text credit: </a:t>
            </a:r>
            <a:r>
              <a:t>NASA/Jet Propulsion Laboratory (JPL)–Caltech/University of Arizona</a:t>
            </a:r>
          </a:p>
          <a:p>
            <a:pPr>
              <a:spcAft>
                <a:spcPts val="1800"/>
              </a:spcAft>
              <a:defRPr sz="1800" b="0">
                <a:solidFill>
                  <a:srgbClr val="A0A0A0"/>
                </a:solidFill>
                <a:latin typeface="Inter"/>
              </a:defRPr>
            </a:pPr>
            <a:r>
              <a:rPr b="1">
                <a:solidFill>
                  <a:srgbClr val="C8C8C8"/>
                </a:solidFill>
              </a:rPr>
              <a:t>See more about this Mars image: </a:t>
            </a:r>
            <a:r>
              <a:t>https://go.nasa.gov/4bPJSty</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