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media1.mp4" ContentType="video/unknown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</p:sldIdLst>
  <p:sldSz cx="16256000" cy="9144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503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503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503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503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503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503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503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503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503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D6D7D6"/>
              </a:solidFill>
              <a:prstDash val="solid"/>
              <a:miter lim="400000"/>
            </a:ln>
          </a:left>
          <a:right>
            <a:ln w="3175" cap="flat">
              <a:solidFill>
                <a:srgbClr val="D6D7D6"/>
              </a:solidFill>
              <a:prstDash val="solid"/>
              <a:miter lim="400000"/>
            </a:ln>
          </a:right>
          <a:top>
            <a:ln w="3175" cap="flat">
              <a:solidFill>
                <a:srgbClr val="D6D7D6"/>
              </a:solidFill>
              <a:prstDash val="solid"/>
              <a:miter lim="400000"/>
            </a:ln>
          </a:top>
          <a:bottom>
            <a:ln w="3175" cap="flat">
              <a:solidFill>
                <a:srgbClr val="D6D7D6"/>
              </a:solidFill>
              <a:prstDash val="solid"/>
              <a:miter lim="400000"/>
            </a:ln>
          </a:bottom>
          <a:insideH>
            <a:ln w="3175" cap="flat">
              <a:solidFill>
                <a:srgbClr val="D6D7D6"/>
              </a:solidFill>
              <a:prstDash val="solid"/>
              <a:miter lim="400000"/>
            </a:ln>
          </a:insideH>
          <a:insideV>
            <a:ln w="3175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D6D6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3175" cap="flat">
              <a:solidFill>
                <a:srgbClr val="D6D7D6"/>
              </a:solidFill>
              <a:prstDash val="solid"/>
              <a:miter lim="400000"/>
            </a:ln>
          </a:top>
          <a:bottom>
            <a:ln w="3175" cap="flat">
              <a:solidFill>
                <a:srgbClr val="D6D7D6"/>
              </a:solidFill>
              <a:prstDash val="solid"/>
              <a:miter lim="400000"/>
            </a:ln>
          </a:bottom>
          <a:insideH>
            <a:ln w="3175" cap="flat">
              <a:solidFill>
                <a:srgbClr val="D6D7D6"/>
              </a:solidFill>
              <a:prstDash val="solid"/>
              <a:miter lim="400000"/>
            </a:ln>
          </a:insideH>
          <a:insideV>
            <a:ln w="3175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136794"/>
              <a:satOff val="-2150"/>
              <a:lumOff val="15693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D6D7D6"/>
              </a:solidFill>
              <a:prstDash val="solid"/>
              <a:miter lim="400000"/>
            </a:ln>
          </a:left>
          <a:right>
            <a:ln w="3175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3175" cap="flat">
              <a:solidFill>
                <a:srgbClr val="D6D6D6"/>
              </a:solidFill>
              <a:prstDash val="solid"/>
              <a:miter lim="400000"/>
            </a:ln>
          </a:bottom>
          <a:insideH>
            <a:ln w="3175" cap="flat">
              <a:solidFill>
                <a:srgbClr val="D6D7D6"/>
              </a:solidFill>
              <a:prstDash val="solid"/>
              <a:miter lim="400000"/>
            </a:ln>
          </a:insideH>
          <a:insideV>
            <a:ln w="3175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D6D7D6"/>
              </a:solidFill>
              <a:prstDash val="solid"/>
              <a:miter lim="400000"/>
            </a:ln>
          </a:left>
          <a:right>
            <a:ln w="3175" cap="flat">
              <a:solidFill>
                <a:srgbClr val="D6D7D6"/>
              </a:solidFill>
              <a:prstDash val="solid"/>
              <a:miter lim="400000"/>
            </a:ln>
          </a:right>
          <a:top>
            <a:ln w="3175" cap="flat">
              <a:solidFill>
                <a:srgbClr val="D6D6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3175" cap="flat">
              <a:solidFill>
                <a:srgbClr val="D6D7D6"/>
              </a:solidFill>
              <a:prstDash val="solid"/>
              <a:miter lim="400000"/>
            </a:ln>
          </a:insideH>
          <a:insideV>
            <a:ln w="3175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929292"/>
              </a:solidFill>
              <a:prstDash val="solid"/>
              <a:miter lim="400000"/>
            </a:ln>
          </a:left>
          <a:right>
            <a:ln w="3175" cap="flat">
              <a:solidFill>
                <a:srgbClr val="929292"/>
              </a:solidFill>
              <a:prstDash val="solid"/>
              <a:miter lim="400000"/>
            </a:ln>
          </a:right>
          <a:top>
            <a:ln w="3175" cap="flat">
              <a:solidFill>
                <a:srgbClr val="929292"/>
              </a:solidFill>
              <a:prstDash val="solid"/>
              <a:miter lim="400000"/>
            </a:ln>
          </a:top>
          <a:bottom>
            <a:ln w="3175" cap="flat">
              <a:solidFill>
                <a:srgbClr val="929292"/>
              </a:solidFill>
              <a:prstDash val="solid"/>
              <a:miter lim="400000"/>
            </a:ln>
          </a:bottom>
          <a:insideH>
            <a:ln w="3175" cap="flat">
              <a:solidFill>
                <a:srgbClr val="929292"/>
              </a:solidFill>
              <a:prstDash val="solid"/>
              <a:miter lim="400000"/>
            </a:ln>
          </a:insideH>
          <a:insideV>
            <a:ln w="3175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AAAAAA"/>
              </a:solidFill>
              <a:prstDash val="solid"/>
              <a:miter lim="400000"/>
            </a:ln>
          </a:left>
          <a:right>
            <a:ln w="3175" cap="flat">
              <a:solidFill>
                <a:srgbClr val="AAAAAA"/>
              </a:solidFill>
              <a:prstDash val="solid"/>
              <a:miter lim="400000"/>
            </a:ln>
          </a:right>
          <a:top>
            <a:ln w="3175" cap="flat">
              <a:solidFill>
                <a:srgbClr val="AAAAAA"/>
              </a:solidFill>
              <a:prstDash val="solid"/>
              <a:miter lim="400000"/>
            </a:ln>
          </a:top>
          <a:bottom>
            <a:ln w="3175" cap="flat">
              <a:solidFill>
                <a:srgbClr val="AAAAAA"/>
              </a:solidFill>
              <a:prstDash val="solid"/>
              <a:miter lim="400000"/>
            </a:ln>
          </a:bottom>
          <a:insideH>
            <a:ln w="3175" cap="flat">
              <a:solidFill>
                <a:srgbClr val="AAAAAA"/>
              </a:solidFill>
              <a:prstDash val="solid"/>
              <a:miter lim="400000"/>
            </a:ln>
          </a:insideH>
          <a:insideV>
            <a:ln w="3175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3">
              <a:alpha val="35000"/>
            </a:scheme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D6D7D6"/>
              </a:solidFill>
              <a:prstDash val="solid"/>
              <a:miter lim="400000"/>
            </a:ln>
          </a:left>
          <a:right>
            <a:ln w="3175" cap="flat">
              <a:solidFill>
                <a:srgbClr val="D6D7D6"/>
              </a:solidFill>
              <a:prstDash val="solid"/>
              <a:miter lim="400000"/>
            </a:ln>
          </a:right>
          <a:top>
            <a:ln w="3175" cap="flat">
              <a:solidFill>
                <a:srgbClr val="D6D7D6"/>
              </a:solidFill>
              <a:prstDash val="solid"/>
              <a:miter lim="400000"/>
            </a:ln>
          </a:top>
          <a:bottom>
            <a:ln w="3175" cap="flat">
              <a:solidFill>
                <a:srgbClr val="D6D7D6"/>
              </a:solidFill>
              <a:prstDash val="solid"/>
              <a:miter lim="400000"/>
            </a:ln>
          </a:bottom>
          <a:insideH>
            <a:ln w="3175" cap="flat">
              <a:solidFill>
                <a:srgbClr val="D6D7D6"/>
              </a:solidFill>
              <a:prstDash val="solid"/>
              <a:miter lim="400000"/>
            </a:ln>
          </a:insideH>
          <a:insideV>
            <a:ln w="3175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909090"/>
              </a:solidFill>
              <a:prstDash val="solid"/>
              <a:miter lim="400000"/>
            </a:ln>
          </a:left>
          <a:right>
            <a:ln w="3175" cap="flat">
              <a:solidFill>
                <a:srgbClr val="909090"/>
              </a:solidFill>
              <a:prstDash val="solid"/>
              <a:miter lim="400000"/>
            </a:ln>
          </a:right>
          <a:top>
            <a:ln w="3175" cap="flat">
              <a:solidFill>
                <a:srgbClr val="909090"/>
              </a:solidFill>
              <a:prstDash val="solid"/>
              <a:miter lim="400000"/>
            </a:ln>
          </a:top>
          <a:bottom>
            <a:ln w="3175" cap="flat">
              <a:solidFill>
                <a:srgbClr val="909090"/>
              </a:solidFill>
              <a:prstDash val="solid"/>
              <a:miter lim="400000"/>
            </a:ln>
          </a:bottom>
          <a:insideH>
            <a:ln w="3175" cap="flat">
              <a:solidFill>
                <a:srgbClr val="909090"/>
              </a:solidFill>
              <a:prstDash val="solid"/>
              <a:miter lim="400000"/>
            </a:ln>
          </a:insideH>
          <a:insideV>
            <a:ln w="3175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Relationship Id="rId3" Type="http://schemas.openxmlformats.org/officeDocument/2006/relationships/hyperlink" Target="http://coralreefwatch.noaa.gov" TargetMode="Externa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1" name="Shape 12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NOAA Coral Reef Watch</a:t>
            </a:r>
          </a:p>
          <a:p>
            <a:pPr/>
          </a:p>
          <a:p>
            <a:pPr/>
            <a:r>
              <a:t>The daily 5-km satellite Bleaching Alert Area (7-day maximum) product presented here outlines the areas where coral bleaching thermal stress currently reaches various bleaching stress levels, based on our satellite sea surface temperature (SST) monitoring. </a:t>
            </a:r>
          </a:p>
          <a:p>
            <a:pPr/>
          </a:p>
          <a:p>
            <a:pPr/>
          </a:p>
          <a:p>
            <a:pPr/>
            <a:r>
              <a:t>For more information, see:</a:t>
            </a:r>
          </a:p>
          <a:p>
            <a:pPr/>
            <a:r>
              <a:t>      http://svs.gsfc.nasa.gov/goto?30728</a:t>
            </a:r>
          </a:p>
          <a:p>
            <a:pPr/>
            <a:r>
              <a:t>      </a:t>
            </a:r>
            <a:r>
              <a:rPr u="sng">
                <a:hlinkClick r:id="rId3" invalidUrl="" action="" tgtFrame="" tooltip="" history="1" highlightClick="0" endSnd="0"/>
              </a:rPr>
              <a:t>http://coralreefwatch.noaa.gov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185333" y="1532466"/>
            <a:ext cx="13885334" cy="3098801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1185333" y="4715933"/>
            <a:ext cx="13885334" cy="1058334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800"/>
            </a:lvl1pPr>
            <a:lvl2pPr marL="0" indent="228600" algn="ctr">
              <a:spcBef>
                <a:spcPts val="0"/>
              </a:spcBef>
              <a:buSzTx/>
              <a:buNone/>
              <a:defRPr sz="2800"/>
            </a:lvl2pPr>
            <a:lvl3pPr marL="0" indent="457200" algn="ctr">
              <a:spcBef>
                <a:spcPts val="0"/>
              </a:spcBef>
              <a:buSzTx/>
              <a:buNone/>
              <a:defRPr sz="2800"/>
            </a:lvl3pPr>
            <a:lvl4pPr marL="0" indent="685800" algn="ctr">
              <a:spcBef>
                <a:spcPts val="0"/>
              </a:spcBef>
              <a:buSzTx/>
              <a:buNone/>
              <a:defRPr sz="2800"/>
            </a:lvl4pPr>
            <a:lvl5pPr marL="0" indent="914400" algn="ctr">
              <a:spcBef>
                <a:spcPts val="0"/>
              </a:spcBef>
              <a:buSzTx/>
              <a:buNone/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body" sz="quarter" idx="13"/>
          </p:nvPr>
        </p:nvSpPr>
        <p:spPr>
          <a:xfrm>
            <a:off x="1591733" y="5969000"/>
            <a:ext cx="13081001" cy="45720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24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Shape 94"/>
          <p:cNvSpPr/>
          <p:nvPr>
            <p:ph type="body" sz="quarter" idx="14"/>
          </p:nvPr>
        </p:nvSpPr>
        <p:spPr>
          <a:xfrm>
            <a:off x="1591733" y="4028016"/>
            <a:ext cx="13081001" cy="5969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hape 9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pic" idx="13"/>
          </p:nvPr>
        </p:nvSpPr>
        <p:spPr>
          <a:xfrm>
            <a:off x="-1" y="-1"/>
            <a:ext cx="16256002" cy="914400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hape 10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pic" idx="13"/>
          </p:nvPr>
        </p:nvSpPr>
        <p:spPr>
          <a:xfrm>
            <a:off x="2083979" y="448733"/>
            <a:ext cx="12090401" cy="582506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Shape 21"/>
          <p:cNvSpPr/>
          <p:nvPr>
            <p:ph type="title"/>
          </p:nvPr>
        </p:nvSpPr>
        <p:spPr>
          <a:xfrm>
            <a:off x="423333" y="6299200"/>
            <a:ext cx="15409334" cy="1337734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Shape 22"/>
          <p:cNvSpPr/>
          <p:nvPr>
            <p:ph type="body" sz="quarter" idx="1"/>
          </p:nvPr>
        </p:nvSpPr>
        <p:spPr>
          <a:xfrm>
            <a:off x="423333" y="7679266"/>
            <a:ext cx="15409334" cy="1058335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800"/>
            </a:lvl1pPr>
            <a:lvl2pPr marL="0" indent="228600" algn="ctr">
              <a:spcBef>
                <a:spcPts val="0"/>
              </a:spcBef>
              <a:buSzTx/>
              <a:buNone/>
              <a:defRPr sz="2800"/>
            </a:lvl2pPr>
            <a:lvl3pPr marL="0" indent="457200" algn="ctr">
              <a:spcBef>
                <a:spcPts val="0"/>
              </a:spcBef>
              <a:buSzTx/>
              <a:buNone/>
              <a:defRPr sz="2800"/>
            </a:lvl3pPr>
            <a:lvl4pPr marL="0" indent="685800" algn="ctr">
              <a:spcBef>
                <a:spcPts val="0"/>
              </a:spcBef>
              <a:buSzTx/>
              <a:buNone/>
              <a:defRPr sz="2800"/>
            </a:lvl4pPr>
            <a:lvl5pPr marL="0" indent="914400" algn="ctr">
              <a:spcBef>
                <a:spcPts val="0"/>
              </a:spcBef>
              <a:buSzTx/>
              <a:buNone/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title"/>
          </p:nvPr>
        </p:nvSpPr>
        <p:spPr>
          <a:xfrm>
            <a:off x="1185333" y="3022599"/>
            <a:ext cx="13885334" cy="3098802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pic" sz="half" idx="13"/>
          </p:nvPr>
        </p:nvSpPr>
        <p:spPr>
          <a:xfrm>
            <a:off x="8779933" y="634999"/>
            <a:ext cx="6350001" cy="764540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Shape 39"/>
          <p:cNvSpPr/>
          <p:nvPr>
            <p:ph type="title"/>
          </p:nvPr>
        </p:nvSpPr>
        <p:spPr>
          <a:xfrm>
            <a:off x="1100666" y="634999"/>
            <a:ext cx="6815668" cy="3699935"/>
          </a:xfrm>
          <a:prstGeom prst="rect">
            <a:avLst/>
          </a:prstGeom>
        </p:spPr>
        <p:txBody>
          <a:bodyPr anchor="b"/>
          <a:lstStyle>
            <a:lvl1pPr>
              <a:defRPr sz="56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Shape 40"/>
          <p:cNvSpPr/>
          <p:nvPr>
            <p:ph type="body" sz="quarter" idx="1"/>
          </p:nvPr>
        </p:nvSpPr>
        <p:spPr>
          <a:xfrm>
            <a:off x="1100666" y="4461933"/>
            <a:ext cx="6815668" cy="3818468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800"/>
            </a:lvl1pPr>
            <a:lvl2pPr marL="0" indent="228600" algn="ctr">
              <a:spcBef>
                <a:spcPts val="0"/>
              </a:spcBef>
              <a:buSzTx/>
              <a:buNone/>
              <a:defRPr sz="2800"/>
            </a:lvl2pPr>
            <a:lvl3pPr marL="0" indent="457200" algn="ctr">
              <a:spcBef>
                <a:spcPts val="0"/>
              </a:spcBef>
              <a:buSzTx/>
              <a:buNone/>
              <a:defRPr sz="2800"/>
            </a:lvl3pPr>
            <a:lvl4pPr marL="0" indent="685800" algn="ctr">
              <a:spcBef>
                <a:spcPts val="0"/>
              </a:spcBef>
              <a:buSzTx/>
              <a:buNone/>
              <a:defRPr sz="2800"/>
            </a:lvl4pPr>
            <a:lvl5pPr marL="0" indent="914400" algn="ctr">
              <a:spcBef>
                <a:spcPts val="0"/>
              </a:spcBef>
              <a:buSzTx/>
              <a:buNone/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hape 4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Shape 5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pic" sz="half" idx="13"/>
          </p:nvPr>
        </p:nvSpPr>
        <p:spPr>
          <a:xfrm>
            <a:off x="8779933" y="2099733"/>
            <a:ext cx="6350001" cy="6197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Shape 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Shape 67"/>
          <p:cNvSpPr/>
          <p:nvPr>
            <p:ph type="body" sz="half" idx="1"/>
          </p:nvPr>
        </p:nvSpPr>
        <p:spPr>
          <a:xfrm>
            <a:off x="1126066" y="2099733"/>
            <a:ext cx="6815668" cy="6197601"/>
          </a:xfrm>
          <a:prstGeom prst="rect">
            <a:avLst/>
          </a:prstGeom>
        </p:spPr>
        <p:txBody>
          <a:bodyPr/>
          <a:lstStyle>
            <a:lvl1pPr marL="372533" indent="-372533">
              <a:spcBef>
                <a:spcPts val="3000"/>
              </a:spcBef>
              <a:defRPr sz="3000"/>
            </a:lvl1pPr>
            <a:lvl2pPr marL="931333" indent="-372533">
              <a:spcBef>
                <a:spcPts val="3000"/>
              </a:spcBef>
              <a:defRPr sz="3000"/>
            </a:lvl2pPr>
            <a:lvl3pPr marL="1490133" indent="-372533">
              <a:spcBef>
                <a:spcPts val="3000"/>
              </a:spcBef>
              <a:defRPr sz="3000"/>
            </a:lvl3pPr>
            <a:lvl4pPr marL="2048933" indent="-372533">
              <a:spcBef>
                <a:spcPts val="3000"/>
              </a:spcBef>
              <a:defRPr sz="3000"/>
            </a:lvl4pPr>
            <a:lvl5pPr marL="2607733" indent="-372533">
              <a:spcBef>
                <a:spcPts val="3000"/>
              </a:spcBef>
              <a:defRPr sz="3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body" idx="1"/>
          </p:nvPr>
        </p:nvSpPr>
        <p:spPr>
          <a:xfrm>
            <a:off x="1126066" y="1185333"/>
            <a:ext cx="14003868" cy="6781801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pic" sz="quarter" idx="13"/>
          </p:nvPr>
        </p:nvSpPr>
        <p:spPr>
          <a:xfrm>
            <a:off x="10507133" y="4580466"/>
            <a:ext cx="4936068" cy="36999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Shape 84"/>
          <p:cNvSpPr/>
          <p:nvPr>
            <p:ph type="pic" sz="quarter" idx="14"/>
          </p:nvPr>
        </p:nvSpPr>
        <p:spPr>
          <a:xfrm>
            <a:off x="10507133" y="634999"/>
            <a:ext cx="4936068" cy="36999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Shape 85"/>
          <p:cNvSpPr/>
          <p:nvPr>
            <p:ph type="pic" idx="15"/>
          </p:nvPr>
        </p:nvSpPr>
        <p:spPr>
          <a:xfrm>
            <a:off x="804333" y="634999"/>
            <a:ext cx="9448801" cy="764540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hape 8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1126066" y="237066"/>
            <a:ext cx="14003868" cy="15240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3866" tIns="33866" rIns="33866" bIns="33866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1126066" y="2099733"/>
            <a:ext cx="14003868" cy="61976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3866" tIns="33866" rIns="33866" bIns="33866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7970570" y="8720666"/>
            <a:ext cx="306393" cy="309035"/>
          </a:xfrm>
          <a:prstGeom prst="rect">
            <a:avLst/>
          </a:prstGeom>
          <a:ln w="3175">
            <a:miter lim="400000"/>
          </a:ln>
        </p:spPr>
        <p:txBody>
          <a:bodyPr wrap="none" lIns="33866" tIns="33866" rIns="33866" bIns="33866">
            <a:spAutoFit/>
          </a:bodyPr>
          <a:lstStyle>
            <a:lvl1pPr>
              <a:defRPr sz="16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15192" marR="0" indent="-415192" algn="l" defTabSz="550333" rtl="0" latinLnBrk="0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1050192" marR="0" indent="-415192" algn="l" defTabSz="550333" rtl="0" latinLnBrk="0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1685192" marR="0" indent="-415192" algn="l" defTabSz="550333" rtl="0" latinLnBrk="0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2320192" marR="0" indent="-415192" algn="l" defTabSz="550333" rtl="0" latinLnBrk="0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2955192" marR="0" indent="-415192" algn="l" defTabSz="550333" rtl="0" latinLnBrk="0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3590192" marR="0" indent="-415192" algn="l" defTabSz="550333" rtl="0" latinLnBrk="0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4225192" marR="0" indent="-415192" algn="l" defTabSz="550333" rtl="0" latinLnBrk="0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4860192" marR="0" indent="-415192" algn="l" defTabSz="550333" rtl="0" latinLnBrk="0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5495192" marR="0" indent="-415192" algn="l" defTabSz="550333" rtl="0" latinLnBrk="0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video" Target="../media/media1.mp4"/><Relationship Id="rId4" Type="http://schemas.microsoft.com/office/2007/relationships/media" Target="../media/media1.mp4"/><Relationship Id="rId5" Type="http://schemas.openxmlformats.org/officeDocument/2006/relationships/image" Target="../media/image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coral_reef_hotspot_720p.mp4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00000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19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3866" tIns="33866" rIns="33866" bIns="33866" numCol="1" spcCol="38100" rtlCol="0" anchor="ctr" upright="0">
        <a:spAutoFit/>
      </a:bodyPr>
      <a:lstStyle>
        <a:defPPr marL="0" marR="0" indent="0" algn="ctr" defTabSz="550333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3866" tIns="33866" rIns="33866" bIns="33866" numCol="1" spcCol="38100" rtlCol="0" anchor="ctr" upright="0">
        <a:spAutoFit/>
      </a:bodyPr>
      <a:lstStyle>
        <a:defPPr marL="0" marR="0" indent="0" algn="ctr" defTabSz="550333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3866" tIns="33866" rIns="33866" bIns="33866" numCol="1" spcCol="38100" rtlCol="0" anchor="ctr" upright="0">
        <a:spAutoFit/>
      </a:bodyPr>
      <a:lstStyle>
        <a:defPPr marL="0" marR="0" indent="0" algn="ctr" defTabSz="550333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3866" tIns="33866" rIns="33866" bIns="33866" numCol="1" spcCol="38100" rtlCol="0" anchor="ctr" upright="0">
        <a:spAutoFit/>
      </a:bodyPr>
      <a:lstStyle>
        <a:defPPr marL="0" marR="0" indent="0" algn="ctr" defTabSz="550333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