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a:p>
        </p:txBody>
      </p:sp>
      <p:sp>
        <p:nvSpPr>
          <p:cNvPr id="123" name="Shape 123"/>
          <p:cNvSpPr/>
          <p:nvPr>
            <p:ph type="body" sz="quarter" idx="1"/>
          </p:nvPr>
        </p:nvSpPr>
        <p:spPr>
          <a:prstGeom prst="rect">
            <a:avLst/>
          </a:prstGeom>
        </p:spPr>
        <p:txBody>
          <a:bodyPr/>
          <a:lstStyle/>
          <a:p>
            <a:pPr/>
            <a:r>
              <a:t>Seasonal Water in GaRni Crater</a:t>
            </a:r>
          </a:p>
          <a:p>
            <a:pPr/>
          </a:p>
          <a:p>
            <a:pPr/>
            <a:r>
              <a:t>Dark narrow streaks called recurring slope lineae emanating out of the walls of Garni crater on Mars. The dark streaks here are up to few hundred meters in length. They are hypothesized to be formed by flow of briny liquid water on Mars. The image is produced by draping an image on a Digital Terrain Model of the same site produced by High Resolution Imaging Science Experiment (HiRISE).  Vertical exaggeration is 1.5.</a:t>
            </a:r>
          </a:p>
          <a:p>
            <a:pPr/>
          </a:p>
          <a:p>
            <a:pPr/>
          </a:p>
          <a:p>
            <a:pPr/>
            <a:r>
              <a:t>For more information, see:</a:t>
            </a:r>
          </a:p>
          <a:p>
            <a:pPr/>
            <a:r>
              <a:t>      www.uahirise.org/releases/rsl/</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778000" y="2298700"/>
            <a:ext cx="20828000" cy="4648200"/>
          </a:xfrm>
          <a:prstGeom prst="rect">
            <a:avLst/>
          </a:prstGeom>
        </p:spPr>
        <p:txBody>
          <a:bodyPr anchor="b"/>
          <a:lstStyle/>
          <a:p>
            <a:pPr/>
            <a:r>
              <a:t>Title Text</a:t>
            </a:r>
          </a:p>
        </p:txBody>
      </p:sp>
      <p:sp>
        <p:nvSpPr>
          <p:cNvPr id="12" name="Shape 12"/>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i="1" sz="3800"/>
            </a:lvl1pPr>
          </a:lstStyle>
          <a:p>
            <a:pPr/>
            <a:r>
              <a:t>–Johnny Appleseed</a:t>
            </a:r>
          </a:p>
        </p:txBody>
      </p:sp>
      <p:sp>
        <p:nvSpPr>
          <p:cNvPr id="94" name="Shape 94"/>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Shape 21"/>
          <p:cNvSpPr/>
          <p:nvPr>
            <p:ph type="title"/>
          </p:nvPr>
        </p:nvSpPr>
        <p:spPr>
          <a:xfrm>
            <a:off x="635000" y="9448800"/>
            <a:ext cx="23114000" cy="2006600"/>
          </a:xfrm>
          <a:prstGeom prst="rect">
            <a:avLst/>
          </a:prstGeom>
        </p:spPr>
        <p:txBody>
          <a:bodyPr/>
          <a:lstStyle/>
          <a:p>
            <a:pPr/>
            <a:r>
              <a:t>Title Text</a:t>
            </a:r>
          </a:p>
        </p:txBody>
      </p:sp>
      <p:sp>
        <p:nvSpPr>
          <p:cNvPr id="22" name="Shape 22"/>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778000" y="4533900"/>
            <a:ext cx="20828000" cy="46482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13169900" y="952500"/>
            <a:ext cx="9525000" cy="11468100"/>
          </a:xfrm>
          <a:prstGeom prst="rect">
            <a:avLst/>
          </a:prstGeom>
        </p:spPr>
        <p:txBody>
          <a:bodyPr lIns="91439" tIns="45719" rIns="91439" bIns="45719" anchor="t">
            <a:noAutofit/>
          </a:bodyPr>
          <a:lstStyle/>
          <a:p>
            <a:pPr/>
          </a:p>
        </p:txBody>
      </p:sp>
      <p:sp>
        <p:nvSpPr>
          <p:cNvPr id="39" name="Shape 39"/>
          <p:cNvSpPr/>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Shape 40"/>
          <p:cNvSpPr/>
          <p:nvPr>
            <p:ph type="body" sz="quarter"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1689100" y="1778000"/>
            <a:ext cx="21005800" cy="101727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15760700" y="6870700"/>
            <a:ext cx="7404100" cy="5549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15760700" y="952500"/>
            <a:ext cx="7404100" cy="5549900"/>
          </a:xfrm>
          <a:prstGeom prst="rect">
            <a:avLst/>
          </a:prstGeom>
        </p:spPr>
        <p:txBody>
          <a:bodyPr lIns="91439" tIns="45719" rIns="91439" bIns="45719" anchor="t">
            <a:noAutofit/>
          </a:bodyPr>
          <a:lstStyle/>
          <a:p>
            <a:pPr/>
          </a:p>
        </p:txBody>
      </p:sp>
      <p:sp>
        <p:nvSpPr>
          <p:cNvPr id="85" name="Shape 85"/>
          <p:cNvSpPr/>
          <p:nvPr>
            <p:ph type="pic" idx="15"/>
          </p:nvPr>
        </p:nvSpPr>
        <p:spPr>
          <a:xfrm>
            <a:off x="1206500" y="952500"/>
            <a:ext cx="14173200" cy="114681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p>
        </p:txBody>
      </p:sp>
      <p:sp>
        <p:nvSpPr>
          <p:cNvPr id="120" name="Shape 120"/>
          <p:cNvSpPr/>
          <p:nvPr>
            <p:ph type="subTitle" sz="quarter" idx="1"/>
          </p:nvPr>
        </p:nvSpPr>
        <p:spPr>
          <a:prstGeom prst="rect">
            <a:avLst/>
          </a:prstGeom>
        </p:spPr>
        <p:txBody>
          <a:bodyPr/>
          <a:lstStyle/>
          <a:p>
            <a:pPr/>
          </a:p>
        </p:txBody>
      </p:sp>
      <p:pic>
        <p:nvPicPr>
          <p:cNvPr id="121" name="mars_seasonal_water_garni_crater_perspective_30696.png"/>
          <p:cNvPicPr>
            <a:picLocks noChangeAspect="1"/>
          </p:cNvPicPr>
          <p:nvPr/>
        </p:nvPicPr>
        <p:blipFill>
          <a:blip r:embed="rId3">
            <a:extLst/>
          </a:blip>
          <a:stretch>
            <a:fillRect/>
          </a:stretch>
        </p:blipFill>
        <p:spPr>
          <a:xfrm>
            <a:off x="0" y="527050"/>
            <a:ext cx="24384000" cy="12661900"/>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