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16" autoAdjust="0"/>
  </p:normalViewPr>
  <p:slideViewPr>
    <p:cSldViewPr snapToGrid="0" snapToObjects="1">
      <p:cViewPr varScale="1">
        <p:scale>
          <a:sx n="151" d="100"/>
          <a:sy n="151" d="100"/>
        </p:scale>
        <p:origin x="-1232" y="-104"/>
      </p:cViewPr>
      <p:guideLst>
        <p:guide orient="horz" pos="1620"/>
        <p:guide pos="2880"/>
      </p:guideLst>
    </p:cSldViewPr>
  </p:slideViewPr>
  <p:notesTextViewPr>
    <p:cViewPr>
      <p:scale>
        <a:sx n="185" d="100"/>
        <a:sy n="185" d="100"/>
      </p:scale>
      <p:origin x="0" y="1776"/>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80E8EC-C53A-4345-803B-ECC5B518B704}" type="datetimeFigureOut">
              <a:rPr lang="en-US" smtClean="0"/>
              <a:t>6/10/14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38761-37FD-B946-AB50-472023B80E5E}" type="slidenum">
              <a:rPr lang="en-US" smtClean="0"/>
              <a:t>‹#›</a:t>
            </a:fld>
            <a:endParaRPr lang="en-US"/>
          </a:p>
        </p:txBody>
      </p:sp>
    </p:spTree>
    <p:extLst>
      <p:ext uri="{BB962C8B-B14F-4D97-AF65-F5344CB8AC3E}">
        <p14:creationId xmlns:p14="http://schemas.microsoft.com/office/powerpoint/2010/main" val="17675203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Bright Waters of the Southern Ocean</a:t>
            </a: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Phytoplankton are microscopic organisms that live in watery environments, forming the foundation of the aquatic and marine food webs. Phytoplankton populations can grow explosively creating bright green and blue marble swirls, or blooms, near the surface. This visualization shows global daily averages of suspended particulate inorganic carbon (PIC, known as calcium carbonate or limestone) from July 4, 2002 to May 26, 2014, made with data from Aqua/MODIS. One can see shades of bright turquoise circling the Southern Ocean, a unique and consistent feature characterized by the presence of elevated PIC concentrations near the Sub-Tropical, Sub-Antarctic, and Polar Fronts. Referred to as the "Great Calcite Belt," high PIC concentrations result from large numbers of highly reflective microscopic PIC plates called “</a:t>
            </a:r>
            <a:r>
              <a:rPr lang="en-US" sz="1200" kern="1200" dirty="0" err="1" smtClean="0">
                <a:solidFill>
                  <a:schemeClr val="tx1"/>
                </a:solidFill>
                <a:latin typeface="+mn-lt"/>
                <a:ea typeface="+mn-ea"/>
                <a:cs typeface="+mn-cs"/>
              </a:rPr>
              <a:t>coccoliths</a:t>
            </a:r>
            <a:r>
              <a:rPr lang="en-US" sz="1200" kern="1200" dirty="0" smtClean="0">
                <a:solidFill>
                  <a:schemeClr val="tx1"/>
                </a:solidFill>
                <a:latin typeface="+mn-lt"/>
                <a:ea typeface="+mn-ea"/>
                <a:cs typeface="+mn-cs"/>
              </a:rPr>
              <a:t>,” released from calcifying </a:t>
            </a:r>
            <a:r>
              <a:rPr lang="en-US" sz="1200" kern="1200" dirty="0" err="1" smtClean="0">
                <a:solidFill>
                  <a:schemeClr val="tx1"/>
                </a:solidFill>
                <a:latin typeface="+mn-lt"/>
                <a:ea typeface="+mn-ea"/>
                <a:cs typeface="+mn-cs"/>
              </a:rPr>
              <a:t>coccolithophores</a:t>
            </a:r>
            <a:r>
              <a:rPr lang="en-US" sz="1200" kern="1200" dirty="0" smtClean="0">
                <a:solidFill>
                  <a:schemeClr val="tx1"/>
                </a:solidFill>
                <a:latin typeface="+mn-lt"/>
                <a:ea typeface="+mn-ea"/>
                <a:cs typeface="+mn-cs"/>
              </a:rPr>
              <a:t>. Such regions of elevated reflectance have been observed each year during austral summer with minor variations from year to year. Many sectors of the Southern Ocean are generally characterized by low concentrations of potentially growth limiting iron (Fe) concentrations. Studies suggest, however, that </a:t>
            </a:r>
            <a:r>
              <a:rPr lang="en-US" sz="1200" kern="1200" dirty="0" err="1" smtClean="0">
                <a:solidFill>
                  <a:schemeClr val="tx1"/>
                </a:solidFill>
                <a:latin typeface="+mn-lt"/>
                <a:ea typeface="+mn-ea"/>
                <a:cs typeface="+mn-cs"/>
              </a:rPr>
              <a:t>coccolithophores</a:t>
            </a:r>
            <a:r>
              <a:rPr lang="en-US" sz="1200" kern="1200" dirty="0" smtClean="0">
                <a:solidFill>
                  <a:schemeClr val="tx1"/>
                </a:solidFill>
                <a:latin typeface="+mn-lt"/>
                <a:ea typeface="+mn-ea"/>
                <a:cs typeface="+mn-cs"/>
              </a:rPr>
              <a:t> are well adapted to growth under low ambient iron conditions.</a:t>
            </a:r>
          </a:p>
          <a:p>
            <a:endParaRPr lang="en-US" sz="1200" b="1" kern="1200" dirty="0" smtClean="0">
              <a:solidFill>
                <a:schemeClr val="tx1"/>
              </a:solidFill>
              <a:latin typeface="+mn-lt"/>
              <a:ea typeface="+mn-ea"/>
              <a:cs typeface="+mn-cs"/>
            </a:endParaRPr>
          </a:p>
          <a:p>
            <a:r>
              <a:rPr lang="en-US" b="0" dirty="0" smtClean="0"/>
              <a:t>Satellite: Aqua</a:t>
            </a:r>
          </a:p>
          <a:p>
            <a:r>
              <a:rPr lang="en-US" b="0" dirty="0" smtClean="0"/>
              <a:t>Instrument:</a:t>
            </a:r>
            <a:r>
              <a:rPr lang="en-US" b="0" baseline="0" dirty="0" smtClean="0"/>
              <a:t> MODIS</a:t>
            </a:r>
            <a:endParaRPr lang="en-US" b="0" dirty="0"/>
          </a:p>
        </p:txBody>
      </p:sp>
      <p:sp>
        <p:nvSpPr>
          <p:cNvPr id="4" name="Slide Number Placeholder 3"/>
          <p:cNvSpPr>
            <a:spLocks noGrp="1"/>
          </p:cNvSpPr>
          <p:nvPr>
            <p:ph type="sldNum" sz="quarter" idx="10"/>
          </p:nvPr>
        </p:nvSpPr>
        <p:spPr/>
        <p:txBody>
          <a:bodyPr/>
          <a:lstStyle/>
          <a:p>
            <a:fld id="{3C638761-37FD-B946-AB50-472023B80E5E}" type="slidenum">
              <a:rPr lang="en-US" smtClean="0"/>
              <a:t>1</a:t>
            </a:fld>
            <a:endParaRPr lang="en-US"/>
          </a:p>
        </p:txBody>
      </p:sp>
    </p:spTree>
    <p:extLst>
      <p:ext uri="{BB962C8B-B14F-4D97-AF65-F5344CB8AC3E}">
        <p14:creationId xmlns:p14="http://schemas.microsoft.com/office/powerpoint/2010/main" val="1635852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6/10/14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6/10/14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6/10/14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6/10/14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6/10/14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png"/><Relationship Id="rId1" Type="http://schemas.microsoft.com/office/2007/relationships/media" Target="../media/media1.mp4"/><Relationship Id="rId2" Type="http://schemas.openxmlformats.org/officeDocument/2006/relationships/video"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eat_calcite_belt_30512.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154610266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TotalTime>
  <Words>227</Words>
  <Application>Microsoft Macintosh PowerPoint</Application>
  <PresentationFormat>On-screen Show (16:9)</PresentationFormat>
  <Paragraphs>7</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NASA/GST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2014-06-10T18:37:20Z</dcterms:created>
  <dcterms:modified xsi:type="dcterms:W3CDTF">2014-06-10T18:38:46Z</dcterms:modified>
</cp:coreProperties>
</file>