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85" autoAdjust="0"/>
  </p:normalViewPr>
  <p:slideViewPr>
    <p:cSldViewPr snapToGrid="0" snapToObjects="1">
      <p:cViewPr>
        <p:scale>
          <a:sx n="125" d="100"/>
          <a:sy n="125" d="100"/>
        </p:scale>
        <p:origin x="90" y="-72"/>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3CA64C-8581-6C43-88B4-07A6A859AABA}" type="datetimeFigureOut">
              <a:rPr lang="en-US" smtClean="0"/>
              <a:pPr/>
              <a:t>2/24/2012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5CD04F-9953-C446-9F47-DDA65AA23A19}" type="slidenum">
              <a:rPr lang="en-US" smtClean="0"/>
              <a:pPr/>
              <a:t>‹#›</a:t>
            </a:fld>
            <a:endParaRPr lang="en-US"/>
          </a:p>
        </p:txBody>
      </p:sp>
    </p:spTree>
    <p:extLst>
      <p:ext uri="{BB962C8B-B14F-4D97-AF65-F5344CB8AC3E}">
        <p14:creationId xmlns:p14="http://schemas.microsoft.com/office/powerpoint/2010/main" xmlns="" val="30862669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dail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2010 Pakistan Floods</a:t>
            </a:r>
          </a:p>
          <a:p>
            <a:r>
              <a:rPr lang="en-US" dirty="0" smtClean="0"/>
              <a:t>Indus River Basin</a:t>
            </a:r>
          </a:p>
          <a:p>
            <a:endParaRPr lang="en-US" dirty="0" smtClean="0"/>
          </a:p>
          <a:p>
            <a:r>
              <a:rPr lang="en-US" dirty="0" smtClean="0"/>
              <a:t>The Indus River Basin (i.e., watershed) covers approximately 860,000 square kilometers (332,000 square miles) and includes much of Pakistan as well as portions of India, China, and Afghanistan. Its headwaters begin in one of the highest regions on Earth—the Tibetan Plateau. </a:t>
            </a:r>
            <a:r>
              <a:rPr lang="en-US" dirty="0" err="1" smtClean="0"/>
              <a:t>Meltwater</a:t>
            </a:r>
            <a:r>
              <a:rPr lang="en-US" dirty="0" smtClean="0"/>
              <a:t> from nearby Himalayan glaciers mixes with various types of precipitation while flowing towards the Indus—Pakistan’s longest river. Converging with waters from four other major rivers—Jhelum, Chenab, Ravi, and Sutlej—the Indus gently slopes southward before emptying out to the Arabian Sea.</a:t>
            </a:r>
          </a:p>
          <a:p>
            <a:endParaRPr lang="en-US" dirty="0"/>
          </a:p>
        </p:txBody>
      </p:sp>
      <p:sp>
        <p:nvSpPr>
          <p:cNvPr id="4" name="Slide Number Placeholder 3"/>
          <p:cNvSpPr>
            <a:spLocks noGrp="1"/>
          </p:cNvSpPr>
          <p:nvPr>
            <p:ph type="sldNum" sz="quarter" idx="10"/>
          </p:nvPr>
        </p:nvSpPr>
        <p:spPr/>
        <p:txBody>
          <a:bodyPr/>
          <a:lstStyle/>
          <a:p>
            <a:fld id="{CC5CD04F-9953-C446-9F47-DDA65AA23A19}" type="slidenum">
              <a:rPr lang="en-US" smtClean="0"/>
              <a:pPr/>
              <a:t>1</a:t>
            </a:fld>
            <a:endParaRPr lang="en-US"/>
          </a:p>
        </p:txBody>
      </p:sp>
    </p:spTree>
    <p:extLst>
      <p:ext uri="{BB962C8B-B14F-4D97-AF65-F5344CB8AC3E}">
        <p14:creationId xmlns:p14="http://schemas.microsoft.com/office/powerpoint/2010/main" xmlns="" val="191121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latin typeface="Arial" charset="0"/>
                <a:cs typeface="Arial" charset="0"/>
                <a:sym typeface="Arial" charset="0"/>
              </a:rPr>
              <a:t> </a:t>
            </a:r>
            <a:r>
              <a:rPr lang="en-US" sz="2000" dirty="0" smtClean="0">
                <a:latin typeface="Arial Bold" charset="0"/>
                <a:cs typeface="Arial Bold" charset="0"/>
                <a:sym typeface="Arial Bold" charset="0"/>
              </a:rPr>
              <a:t>Indus River Basin Cont.</a:t>
            </a:r>
            <a:endParaRPr lang="en-US" sz="2000" dirty="0" smtClean="0">
              <a:latin typeface="Arial" charset="0"/>
              <a:cs typeface="Lucida Grande" charset="0"/>
              <a:sym typeface="Arial" charset="0"/>
            </a:endParaRPr>
          </a:p>
          <a:p>
            <a:endParaRPr lang="en-US" sz="2000" dirty="0" smtClean="0">
              <a:latin typeface="Arial" charset="0"/>
              <a:cs typeface="Lucida Grande" charset="0"/>
              <a:sym typeface="Arial" charset="0"/>
            </a:endParaRPr>
          </a:p>
          <a:p>
            <a:r>
              <a:rPr lang="en-US" sz="1600" dirty="0" smtClean="0">
                <a:latin typeface="Arial" charset="0"/>
                <a:cs typeface="Arial" charset="0"/>
                <a:sym typeface="Arial" charset="0"/>
              </a:rPr>
              <a:t>This image depicts elevation in various shades from dark green to a pale beige color, revealing changes in elevation from 1-6,000+ meters. The vast beige-colored area generally coincides with the region</a:t>
            </a:r>
            <a:r>
              <a:rPr lang="ja-JP" altLang="en-US" sz="1600" dirty="0" smtClean="0">
                <a:latin typeface="Arial"/>
                <a:cs typeface="Arial" charset="0"/>
                <a:sym typeface="Arial" charset="0"/>
              </a:rPr>
              <a:t>’</a:t>
            </a:r>
            <a:r>
              <a:rPr lang="en-US" sz="1600" dirty="0" smtClean="0">
                <a:latin typeface="Arial" charset="0"/>
                <a:cs typeface="Arial" charset="0"/>
                <a:sym typeface="Arial" charset="0"/>
              </a:rPr>
              <a:t>s arid plateau, much of which is above 2,000 meters. In contrast, the land neighboring the lower part of the Indus River and its tributaries—at elevations between ~1-200 meters—is very fertile, and sustains nearly all of Pakistan</a:t>
            </a:r>
            <a:r>
              <a:rPr lang="ja-JP" altLang="en-US" sz="1600" dirty="0" smtClean="0">
                <a:latin typeface="Arial"/>
                <a:cs typeface="Arial" charset="0"/>
                <a:sym typeface="Arial" charset="0"/>
              </a:rPr>
              <a:t>’</a:t>
            </a:r>
            <a:r>
              <a:rPr lang="en-US" sz="1600" dirty="0" smtClean="0">
                <a:latin typeface="Arial" charset="0"/>
                <a:cs typeface="Arial" charset="0"/>
                <a:sym typeface="Arial" charset="0"/>
              </a:rPr>
              <a:t>s agriculture.   </a:t>
            </a:r>
          </a:p>
          <a:p>
            <a:endParaRPr lang="en-US" sz="1600" dirty="0" smtClean="0">
              <a:latin typeface="Arial" charset="0"/>
              <a:cs typeface="Arial" charset="0"/>
              <a:sym typeface="Arial" charset="0"/>
            </a:endParaRPr>
          </a:p>
          <a:p>
            <a:r>
              <a:rPr lang="en-US" sz="1600" dirty="0" smtClean="0">
                <a:latin typeface="Arial" charset="0"/>
                <a:cs typeface="Arial" charset="0"/>
                <a:sym typeface="Arial" charset="0"/>
              </a:rPr>
              <a:t>To facilitate irrigation to areas beyond the limits placed by natural river flows, hydro engineers constructed a number of manmade irrigation structures. Depicted in red, these manmade irrigation structures—barrages, dams, and canals—divert water to various locations and promote agricultural production. The Indus River and its tributaries have undoubtedly allowed civilizations to thrive within its basin for thousands of years.   </a:t>
            </a:r>
          </a:p>
          <a:p>
            <a:endParaRPr lang="en-US" sz="1600" dirty="0" smtClean="0">
              <a:latin typeface="Arial" charset="0"/>
              <a:cs typeface="Arial" charset="0"/>
              <a:sym typeface="Arial" charset="0"/>
            </a:endParaRPr>
          </a:p>
          <a:p>
            <a:r>
              <a:rPr lang="en-US" sz="1600" dirty="0" smtClean="0">
                <a:latin typeface="Arial" charset="0"/>
                <a:cs typeface="Arial" charset="0"/>
                <a:sym typeface="Arial" charset="0"/>
              </a:rPr>
              <a:t>Image based on elevation data derived from the Advanced </a:t>
            </a:r>
            <a:r>
              <a:rPr lang="en-US" sz="1600" dirty="0" err="1" smtClean="0">
                <a:latin typeface="Arial" charset="0"/>
                <a:cs typeface="Arial" charset="0"/>
                <a:sym typeface="Arial" charset="0"/>
              </a:rPr>
              <a:t>Spaceborne</a:t>
            </a:r>
            <a:r>
              <a:rPr lang="en-US" sz="1600" dirty="0" smtClean="0">
                <a:latin typeface="Arial" charset="0"/>
                <a:cs typeface="Arial" charset="0"/>
                <a:sym typeface="Arial" charset="0"/>
              </a:rPr>
              <a:t> Thermal Emission and Reflection Radiometer (ASTER) instrument onboard the Terra satellite. ASTER data provided courtesy of NASA/GSFC/METI/ERSDAC/JAROS and U.S./Japan ASTER Science Team.</a:t>
            </a:r>
          </a:p>
          <a:p>
            <a:r>
              <a:rPr lang="en-US" sz="1600" dirty="0" smtClean="0">
                <a:latin typeface="Arial" charset="0"/>
                <a:cs typeface="Arial" charset="0"/>
                <a:sym typeface="Arial" charset="0"/>
              </a:rPr>
              <a:t>River and basin data from </a:t>
            </a:r>
            <a:r>
              <a:rPr lang="en-US" sz="1600" dirty="0" err="1" smtClean="0">
                <a:latin typeface="Arial" charset="0"/>
                <a:cs typeface="Arial" charset="0"/>
                <a:sym typeface="Arial" charset="0"/>
              </a:rPr>
              <a:t>Hydrosheds</a:t>
            </a:r>
            <a:r>
              <a:rPr lang="en-US" sz="1600" dirty="0" smtClean="0">
                <a:latin typeface="Arial" charset="0"/>
                <a:cs typeface="Arial" charset="0"/>
                <a:sym typeface="Arial" charset="0"/>
              </a:rPr>
              <a:t> (</a:t>
            </a:r>
            <a:r>
              <a:rPr lang="en-US" sz="1600" dirty="0" err="1" smtClean="0">
                <a:latin typeface="Arial" charset="0"/>
                <a:cs typeface="Arial" charset="0"/>
                <a:sym typeface="Arial" charset="0"/>
              </a:rPr>
              <a:t>hydrosheds.cr.usgs.gov</a:t>
            </a:r>
            <a:r>
              <a:rPr lang="en-US" sz="1600" dirty="0" smtClean="0">
                <a:latin typeface="Arial" charset="0"/>
                <a:cs typeface="Arial" charset="0"/>
                <a:sym typeface="Arial" charset="0"/>
              </a:rPr>
              <a:t>).</a:t>
            </a:r>
          </a:p>
          <a:p>
            <a:endParaRPr lang="en-US" sz="1600" dirty="0"/>
          </a:p>
        </p:txBody>
      </p:sp>
      <p:sp>
        <p:nvSpPr>
          <p:cNvPr id="4" name="Slide Number Placeholder 3"/>
          <p:cNvSpPr>
            <a:spLocks noGrp="1"/>
          </p:cNvSpPr>
          <p:nvPr>
            <p:ph type="sldNum" sz="quarter" idx="10"/>
          </p:nvPr>
        </p:nvSpPr>
        <p:spPr/>
        <p:txBody>
          <a:bodyPr/>
          <a:lstStyle/>
          <a:p>
            <a:fld id="{CC5CD04F-9953-C446-9F47-DDA65AA23A19}" type="slidenum">
              <a:rPr lang="en-US" smtClean="0"/>
              <a:pPr/>
              <a:t>2</a:t>
            </a:fld>
            <a:endParaRPr lang="en-US"/>
          </a:p>
        </p:txBody>
      </p:sp>
    </p:spTree>
    <p:extLst>
      <p:ext uri="{BB962C8B-B14F-4D97-AF65-F5344CB8AC3E}">
        <p14:creationId xmlns:p14="http://schemas.microsoft.com/office/powerpoint/2010/main" xmlns="" val="228702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latin typeface="Arial Bold" charset="0"/>
                <a:cs typeface="Arial Bold" charset="0"/>
                <a:sym typeface="Arial Bold" charset="0"/>
              </a:rPr>
              <a:t>Indus River Basin, 2010 Monsoon Rains</a:t>
            </a:r>
            <a:endParaRPr lang="en-US" sz="1600" dirty="0" smtClean="0">
              <a:latin typeface="Arial" charset="0"/>
              <a:cs typeface="Lucida Grande" charset="0"/>
              <a:sym typeface="Arial" charset="0"/>
            </a:endParaRPr>
          </a:p>
          <a:p>
            <a:endParaRPr lang="en-US" sz="1600" dirty="0" smtClean="0">
              <a:latin typeface="Arial" charset="0"/>
              <a:cs typeface="Lucida Grande" charset="0"/>
              <a:sym typeface="Arial" charset="0"/>
            </a:endParaRPr>
          </a:p>
          <a:p>
            <a:r>
              <a:rPr lang="en-US" sz="1200" dirty="0" smtClean="0">
                <a:latin typeface="Arial" charset="0"/>
                <a:cs typeface="Arial" charset="0"/>
                <a:sym typeface="Arial" charset="0"/>
              </a:rPr>
              <a:t>Water—the main reason for life on Earth—continually cycles through one of Earth</a:t>
            </a:r>
            <a:r>
              <a:rPr lang="ja-JP" altLang="en-US" sz="1200" dirty="0" smtClean="0">
                <a:latin typeface="Arial"/>
                <a:cs typeface="Arial" charset="0"/>
                <a:sym typeface="Arial" charset="0"/>
              </a:rPr>
              <a:t>’</a:t>
            </a:r>
            <a:r>
              <a:rPr lang="en-US" sz="1200" dirty="0" smtClean="0">
                <a:latin typeface="Arial" charset="0"/>
                <a:cs typeface="Arial" charset="0"/>
                <a:sym typeface="Arial" charset="0"/>
              </a:rPr>
              <a:t>s most powerful systems, </a:t>
            </a:r>
            <a:r>
              <a:rPr lang="en-US" sz="1200" dirty="0" smtClean="0">
                <a:latin typeface="Arial Italic" charset="0"/>
                <a:cs typeface="Arial Italic" charset="0"/>
                <a:sym typeface="Arial Italic" charset="0"/>
              </a:rPr>
              <a:t>the water cycle</a:t>
            </a:r>
            <a:r>
              <a:rPr lang="en-US" sz="1200" dirty="0" smtClean="0">
                <a:latin typeface="Arial" charset="0"/>
                <a:cs typeface="Arial" charset="0"/>
                <a:sym typeface="Arial" charset="0"/>
              </a:rPr>
              <a:t>. Water moves endlessly between the oceans, atmosphere, and land. Civilizations have lived for thousands of years trying to figure out the intricate balance of water, oscillating between the avoidance of too much or too less (i.e., flood and drought). </a:t>
            </a:r>
          </a:p>
          <a:p>
            <a:endParaRPr lang="en-US" sz="1200" dirty="0" smtClean="0">
              <a:latin typeface="Arial" charset="0"/>
              <a:cs typeface="Arial" charset="0"/>
              <a:sym typeface="Arial" charset="0"/>
            </a:endParaRPr>
          </a:p>
          <a:p>
            <a:r>
              <a:rPr lang="en-US" sz="1200" dirty="0" smtClean="0">
                <a:latin typeface="Arial" charset="0"/>
                <a:cs typeface="Arial" charset="0"/>
                <a:sym typeface="Arial" charset="0"/>
              </a:rPr>
              <a:t>The 2010 Pakistan Floods demonstrate the severity and un-avoidance of rising water levels. Unprecedented monsoon rains drenched the region</a:t>
            </a:r>
            <a:r>
              <a:rPr lang="ja-JP" altLang="en-US" sz="1200" dirty="0" smtClean="0">
                <a:latin typeface="Arial"/>
                <a:cs typeface="Arial" charset="0"/>
                <a:sym typeface="Arial" charset="0"/>
              </a:rPr>
              <a:t>’</a:t>
            </a:r>
            <a:r>
              <a:rPr lang="en-US" sz="1200" dirty="0" smtClean="0">
                <a:latin typeface="Arial" charset="0"/>
                <a:cs typeface="Arial" charset="0"/>
                <a:sym typeface="Arial" charset="0"/>
              </a:rPr>
              <a:t>s arid surface beginning in July 2010. Rainfall totals rapidly exceeded average amounts in July and August, with some areas topping totals 10 times their normal percentages, as seen in regions depicted in the darkest shades of blue.  </a:t>
            </a:r>
          </a:p>
          <a:p>
            <a:endParaRPr lang="en-US" sz="1200" dirty="0" smtClean="0">
              <a:latin typeface="Arial" charset="0"/>
              <a:cs typeface="Arial" charset="0"/>
              <a:sym typeface="Arial"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CC5CD04F-9953-C446-9F47-DDA65AA23A19}" type="slidenum">
              <a:rPr lang="en-US" smtClean="0"/>
              <a:pPr/>
              <a:t>3</a:t>
            </a:fld>
            <a:endParaRPr lang="en-US"/>
          </a:p>
        </p:txBody>
      </p:sp>
    </p:spTree>
    <p:extLst>
      <p:ext uri="{BB962C8B-B14F-4D97-AF65-F5344CB8AC3E}">
        <p14:creationId xmlns:p14="http://schemas.microsoft.com/office/powerpoint/2010/main" xmlns="" val="738914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charset="0"/>
                <a:cs typeface="Arial" charset="0"/>
                <a:sym typeface="Arial" charset="0"/>
              </a:rPr>
              <a:t>Relatively high water levels along rivers are expected during the monsoon season (June-September); but this time, water levels exceeded expectations. Flooding along the Indus River and its tributaries was catastrophic, leaving millions of Pakistanis without food, shelter, and even fresh drinking water. </a:t>
            </a:r>
          </a:p>
          <a:p>
            <a:endParaRPr lang="en-US" sz="1200" dirty="0" smtClean="0">
              <a:latin typeface="Arial" charset="0"/>
              <a:cs typeface="Arial" charset="0"/>
              <a:sym typeface="Arial" charset="0"/>
            </a:endParaRPr>
          </a:p>
          <a:p>
            <a:r>
              <a:rPr lang="en-US" sz="1200" dirty="0" smtClean="0">
                <a:latin typeface="Arial" charset="0"/>
                <a:cs typeface="Arial" charset="0"/>
                <a:sym typeface="Arial" charset="0"/>
              </a:rPr>
              <a:t>Image created with the Tropical Rainfall Measuring Mission (TRMM) daily precipitation data (3B42).</a:t>
            </a:r>
          </a:p>
          <a:p>
            <a:endParaRPr lang="en-US" sz="1200" dirty="0" smtClean="0">
              <a:latin typeface="Arial" charset="0"/>
              <a:cs typeface="Arial" charset="0"/>
              <a:sym typeface="Arial" charset="0"/>
            </a:endParaRPr>
          </a:p>
          <a:p>
            <a:r>
              <a:rPr lang="en-US" sz="1200" dirty="0" smtClean="0">
                <a:latin typeface="Arial" charset="0"/>
                <a:cs typeface="Arial" charset="0"/>
                <a:sym typeface="Arial" charset="0"/>
              </a:rPr>
              <a:t>Reference: U.S. Library of Congress; The International Disaster Database</a:t>
            </a:r>
          </a:p>
          <a:p>
            <a:endParaRPr lang="en-US" sz="1200" dirty="0" smtClean="0">
              <a:latin typeface="Arial" charset="0"/>
              <a:cs typeface="Arial" charset="0"/>
              <a:sym typeface="Arial" charset="0"/>
            </a:endParaRPr>
          </a:p>
          <a:p>
            <a:endParaRPr lang="en-US" sz="1200" dirty="0" smtClean="0">
              <a:latin typeface="Arial" charset="0"/>
              <a:cs typeface="Arial" charset="0"/>
              <a:sym typeface="Arial"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CC5CD04F-9953-C446-9F47-DDA65AA23A19}" type="slidenum">
              <a:rPr lang="en-US" smtClean="0"/>
              <a:pPr/>
              <a:t>4</a:t>
            </a:fld>
            <a:endParaRPr lang="en-US"/>
          </a:p>
        </p:txBody>
      </p:sp>
    </p:spTree>
    <p:extLst>
      <p:ext uri="{BB962C8B-B14F-4D97-AF65-F5344CB8AC3E}">
        <p14:creationId xmlns:p14="http://schemas.microsoft.com/office/powerpoint/2010/main" xmlns="" val="1618695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latin typeface="Arial Bold" charset="0"/>
                <a:cs typeface="Arial Bold" charset="0"/>
                <a:sym typeface="Arial Bold" charset="0"/>
              </a:rPr>
              <a:t>Indus River Flooding, </a:t>
            </a:r>
            <a:r>
              <a:rPr lang="en-US" sz="2800" dirty="0" err="1" smtClean="0">
                <a:latin typeface="Arial Bold" charset="0"/>
                <a:cs typeface="Arial Bold" charset="0"/>
                <a:sym typeface="Arial Bold" charset="0"/>
              </a:rPr>
              <a:t>Taunsa</a:t>
            </a:r>
            <a:r>
              <a:rPr lang="en-US" sz="2800" dirty="0" smtClean="0">
                <a:latin typeface="Arial Bold" charset="0"/>
                <a:cs typeface="Arial Bold" charset="0"/>
                <a:sym typeface="Arial Bold" charset="0"/>
              </a:rPr>
              <a:t> Barrage </a:t>
            </a:r>
            <a:endParaRPr lang="en-US" sz="2800" dirty="0" smtClean="0">
              <a:latin typeface="Arial" charset="0"/>
              <a:cs typeface="Lucida Grande" charset="0"/>
              <a:sym typeface="Arial" charset="0"/>
            </a:endParaRPr>
          </a:p>
          <a:p>
            <a:endParaRPr lang="en-US" sz="2800" dirty="0" smtClean="0">
              <a:latin typeface="Arial" charset="0"/>
              <a:cs typeface="Lucida Grande" charset="0"/>
              <a:sym typeface="Arial" charset="0"/>
            </a:endParaRPr>
          </a:p>
          <a:p>
            <a:r>
              <a:rPr lang="en-US" sz="1800" dirty="0" smtClean="0">
                <a:latin typeface="Arial" charset="0"/>
                <a:cs typeface="Arial" charset="0"/>
                <a:sym typeface="Arial" charset="0"/>
              </a:rPr>
              <a:t>Nearly every living organism on Earth has been or will be affected by drought, heavy rains, or flooding. Flooding—a common natural disaster—is one of the most costly disasters, worldwide. </a:t>
            </a:r>
          </a:p>
          <a:p>
            <a:endParaRPr lang="en-US" sz="1800" dirty="0" smtClean="0">
              <a:latin typeface="Arial" charset="0"/>
              <a:cs typeface="Arial" charset="0"/>
              <a:sym typeface="Arial" charset="0"/>
            </a:endParaRPr>
          </a:p>
          <a:p>
            <a:r>
              <a:rPr lang="en-US" sz="1800" dirty="0" smtClean="0">
                <a:latin typeface="Arial" charset="0"/>
                <a:cs typeface="Arial" charset="0"/>
                <a:sym typeface="Arial" charset="0"/>
              </a:rPr>
              <a:t>This time series reveals the oscillation between water levels along the Indus River and its tributaries from July-September 2010. Satellite imagery captured by the Moderate Resolution Imaging </a:t>
            </a:r>
            <a:r>
              <a:rPr lang="en-US" sz="1800" dirty="0" err="1" smtClean="0">
                <a:latin typeface="Arial" charset="0"/>
                <a:cs typeface="Arial" charset="0"/>
                <a:sym typeface="Arial" charset="0"/>
              </a:rPr>
              <a:t>Spectroradiometer</a:t>
            </a:r>
            <a:r>
              <a:rPr lang="en-US" sz="1800" dirty="0" smtClean="0">
                <a:latin typeface="Arial" charset="0"/>
                <a:cs typeface="Arial" charset="0"/>
                <a:sym typeface="Arial" charset="0"/>
              </a:rPr>
              <a:t> (MODIS) instrument onboard the Aqua and Terra satellites (left image) unveils changes in water levels along the rivers, flowing north-south through much of Pakistan, while Landsat satellite imagery (right image) provides a more detailed view of the area surrounding the </a:t>
            </a:r>
            <a:r>
              <a:rPr lang="en-US" sz="1800" dirty="0" err="1" smtClean="0">
                <a:latin typeface="Arial" charset="0"/>
                <a:cs typeface="Arial" charset="0"/>
                <a:sym typeface="Arial" charset="0"/>
              </a:rPr>
              <a:t>Taunsa</a:t>
            </a:r>
            <a:r>
              <a:rPr lang="en-US" sz="1800" dirty="0" smtClean="0">
                <a:latin typeface="Arial" charset="0"/>
                <a:cs typeface="Arial" charset="0"/>
                <a:sym typeface="Arial" charset="0"/>
              </a:rPr>
              <a:t> Barrage—a manmade barrier built to facilitate irrigation to arid regions and promote agricultural production. </a:t>
            </a:r>
          </a:p>
          <a:p>
            <a:endParaRPr lang="en-US" sz="1800" dirty="0" smtClean="0">
              <a:latin typeface="Arial" charset="0"/>
              <a:cs typeface="Arial" charset="0"/>
              <a:sym typeface="Arial" charset="0"/>
            </a:endParaRPr>
          </a:p>
          <a:p>
            <a:r>
              <a:rPr lang="en-US" sz="1800" dirty="0" smtClean="0">
                <a:latin typeface="Arial" charset="0"/>
                <a:cs typeface="Arial" charset="0"/>
                <a:sym typeface="Arial" charset="0"/>
              </a:rPr>
              <a:t>The highest concentrations of vegetation, depicted in green (left image), hug the rivers as they meander through the visibly less-vegetated surrounding areas. While hydro engineering in Pakistan has certainly increased agricultural capabilities, it has also confined rivers to one path, abandoning old ones. The depressions from old river paths remain nearby, leaving numerous places for water to spill over to in the event of rising water levels, making this region particularly vulnerable to flooding.  </a:t>
            </a:r>
          </a:p>
          <a:p>
            <a:endParaRPr lang="en-US" sz="1800" dirty="0" smtClean="0">
              <a:latin typeface="Arial" charset="0"/>
              <a:cs typeface="Arial" charset="0"/>
              <a:sym typeface="Arial" charset="0"/>
            </a:endParaRPr>
          </a:p>
          <a:p>
            <a:r>
              <a:rPr lang="en-US" sz="1800" dirty="0" smtClean="0">
                <a:latin typeface="Arial" charset="0"/>
                <a:cs typeface="Arial" charset="0"/>
                <a:sym typeface="Arial" charset="0"/>
              </a:rPr>
              <a:t>As heavy monsoon rains began in July 2010, rivers quickly breached their banks north and south of the </a:t>
            </a:r>
            <a:r>
              <a:rPr lang="en-US" sz="1800" dirty="0" err="1" smtClean="0">
                <a:latin typeface="Arial" charset="0"/>
                <a:cs typeface="Arial" charset="0"/>
                <a:sym typeface="Arial" charset="0"/>
              </a:rPr>
              <a:t>Taunsa</a:t>
            </a:r>
            <a:r>
              <a:rPr lang="en-US" sz="1800" dirty="0" smtClean="0">
                <a:latin typeface="Arial" charset="0"/>
                <a:cs typeface="Arial" charset="0"/>
                <a:sym typeface="Arial" charset="0"/>
              </a:rPr>
              <a:t> Barrage (right image), flooding adjacent areas. By September, water levels had retreated and the Indus River and its tributaries took to their original braided shapes. Conversely, many previously flooded areas, particularly depressions from old river paths, remained underwater. In the end, nearly three billion dollars in agricultural damage was estimated as a result of the floods. </a:t>
            </a:r>
          </a:p>
          <a:p>
            <a:endParaRPr lang="en-US" sz="1800" dirty="0" smtClean="0">
              <a:latin typeface="Arial" charset="0"/>
              <a:cs typeface="Arial" charset="0"/>
              <a:sym typeface="Arial" charset="0"/>
            </a:endParaRPr>
          </a:p>
          <a:p>
            <a:r>
              <a:rPr lang="en-US" sz="1800" dirty="0" smtClean="0">
                <a:latin typeface="Arial" charset="0"/>
                <a:cs typeface="Arial" charset="0"/>
                <a:sym typeface="Arial" charset="0"/>
              </a:rPr>
              <a:t>Images acquired by the Landsat-5 satellite and Moderate Resolution Imaging </a:t>
            </a:r>
            <a:r>
              <a:rPr lang="en-US" sz="1800" dirty="0" err="1" smtClean="0">
                <a:latin typeface="Arial" charset="0"/>
                <a:cs typeface="Arial" charset="0"/>
                <a:sym typeface="Arial" charset="0"/>
              </a:rPr>
              <a:t>Spectroradiometer</a:t>
            </a:r>
            <a:r>
              <a:rPr lang="en-US" sz="1800" dirty="0" smtClean="0">
                <a:latin typeface="Arial" charset="0"/>
                <a:cs typeface="Arial" charset="0"/>
                <a:sym typeface="Arial" charset="0"/>
              </a:rPr>
              <a:t> (MODIS) instruments onboard the Terra and Aqua satellites.</a:t>
            </a:r>
          </a:p>
          <a:p>
            <a:endParaRPr lang="en-US" sz="1800" dirty="0" smtClean="0">
              <a:latin typeface="Arial" charset="0"/>
              <a:cs typeface="Arial" charset="0"/>
              <a:sym typeface="Arial" charset="0"/>
            </a:endParaRPr>
          </a:p>
          <a:p>
            <a:r>
              <a:rPr lang="en-US" sz="1800" dirty="0" smtClean="0">
                <a:latin typeface="Arial" charset="0"/>
                <a:cs typeface="Arial" charset="0"/>
                <a:sym typeface="Arial" charset="0"/>
              </a:rPr>
              <a:t>Reference: Daily Finance, An AOL Money &amp; Finance site (</a:t>
            </a:r>
            <a:r>
              <a:rPr lang="en-US" sz="1800" u="sng" dirty="0" smtClean="0">
                <a:latin typeface="Arial" charset="0"/>
                <a:cs typeface="Arial" charset="0"/>
                <a:sym typeface="Arial" charset="0"/>
                <a:hlinkClick r:id="rId3"/>
              </a:rPr>
              <a:t>www.daily</a:t>
            </a:r>
            <a:r>
              <a:rPr lang="en-US" sz="1800" dirty="0" smtClean="0">
                <a:latin typeface="Arial" charset="0"/>
                <a:cs typeface="Arial" charset="0"/>
                <a:sym typeface="Arial" charset="0"/>
              </a:rPr>
              <a:t> </a:t>
            </a:r>
            <a:r>
              <a:rPr lang="en-US" sz="1800" dirty="0" err="1" smtClean="0">
                <a:latin typeface="Arial" charset="0"/>
                <a:cs typeface="Arial" charset="0"/>
                <a:sym typeface="Arial" charset="0"/>
              </a:rPr>
              <a:t>finance.com</a:t>
            </a:r>
            <a:r>
              <a:rPr lang="en-US" sz="1800" dirty="0" smtClean="0">
                <a:latin typeface="Arial" charset="0"/>
                <a:cs typeface="Arial" charset="0"/>
                <a:sym typeface="Arial" charset="0"/>
              </a:rPr>
              <a:t>)</a:t>
            </a:r>
          </a:p>
          <a:p>
            <a:endParaRPr lang="en-US" sz="1800" dirty="0" smtClean="0">
              <a:latin typeface="Arial" charset="0"/>
              <a:cs typeface="Arial" charset="0"/>
              <a:sym typeface="Arial" charset="0"/>
            </a:endParaRPr>
          </a:p>
          <a:p>
            <a:endParaRPr lang="en-US" sz="1800" dirty="0"/>
          </a:p>
        </p:txBody>
      </p:sp>
      <p:sp>
        <p:nvSpPr>
          <p:cNvPr id="4" name="Slide Number Placeholder 3"/>
          <p:cNvSpPr>
            <a:spLocks noGrp="1"/>
          </p:cNvSpPr>
          <p:nvPr>
            <p:ph type="sldNum" sz="quarter" idx="10"/>
          </p:nvPr>
        </p:nvSpPr>
        <p:spPr/>
        <p:txBody>
          <a:bodyPr/>
          <a:lstStyle/>
          <a:p>
            <a:fld id="{CC5CD04F-9953-C446-9F47-DDA65AA23A19}" type="slidenum">
              <a:rPr lang="en-US" smtClean="0"/>
              <a:pPr/>
              <a:t>5</a:t>
            </a:fld>
            <a:endParaRPr lang="en-US"/>
          </a:p>
        </p:txBody>
      </p:sp>
    </p:spTree>
    <p:extLst>
      <p:ext uri="{BB962C8B-B14F-4D97-AF65-F5344CB8AC3E}">
        <p14:creationId xmlns:p14="http://schemas.microsoft.com/office/powerpoint/2010/main" xmlns="" val="1369970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latin typeface="Arial Bold" charset="0"/>
                <a:cs typeface="Arial Bold" charset="0"/>
                <a:sym typeface="Arial Bold" charset="0"/>
              </a:rPr>
              <a:t>Indus River Flooding, Sindh Province </a:t>
            </a:r>
            <a:endParaRPr lang="en-US" sz="2000" dirty="0" smtClean="0">
              <a:latin typeface="Arial" charset="0"/>
              <a:cs typeface="Lucida Grande" charset="0"/>
              <a:sym typeface="Arial" charset="0"/>
            </a:endParaRPr>
          </a:p>
          <a:p>
            <a:endParaRPr lang="en-US" sz="2000" dirty="0" smtClean="0">
              <a:latin typeface="Arial" charset="0"/>
              <a:cs typeface="Lucida Grande" charset="0"/>
              <a:sym typeface="Arial" charset="0"/>
            </a:endParaRPr>
          </a:p>
          <a:p>
            <a:r>
              <a:rPr lang="en-US" sz="1600" dirty="0" smtClean="0">
                <a:latin typeface="Arial" charset="0"/>
                <a:cs typeface="Arial" charset="0"/>
                <a:sym typeface="Arial" charset="0"/>
              </a:rPr>
              <a:t>This image series shows the progression of floodwaters across the Sindh province in southern Pakistan from July 31-September 19, 2010. Canals, diverging south and westward from the </a:t>
            </a:r>
            <a:r>
              <a:rPr lang="en-US" sz="1600" dirty="0" err="1" smtClean="0">
                <a:latin typeface="Arial" charset="0"/>
                <a:cs typeface="Arial" charset="0"/>
                <a:sym typeface="Arial" charset="0"/>
              </a:rPr>
              <a:t>Guddu</a:t>
            </a:r>
            <a:r>
              <a:rPr lang="en-US" sz="1600" dirty="0" smtClean="0">
                <a:latin typeface="Arial" charset="0"/>
                <a:cs typeface="Arial" charset="0"/>
                <a:sym typeface="Arial" charset="0"/>
              </a:rPr>
              <a:t> and </a:t>
            </a:r>
            <a:r>
              <a:rPr lang="en-US" sz="1600" dirty="0" err="1" smtClean="0">
                <a:latin typeface="Arial" charset="0"/>
                <a:cs typeface="Arial" charset="0"/>
                <a:sym typeface="Arial" charset="0"/>
              </a:rPr>
              <a:t>Sukkur</a:t>
            </a:r>
            <a:r>
              <a:rPr lang="en-US" sz="1600" dirty="0" smtClean="0">
                <a:latin typeface="Arial" charset="0"/>
                <a:cs typeface="Arial" charset="0"/>
                <a:sym typeface="Arial" charset="0"/>
              </a:rPr>
              <a:t> Barrages, helped channel floodwaters to nearby farmland, west of the Indus. What appears to be an old riverbed, sprouting westward from the Indus between the </a:t>
            </a:r>
            <a:r>
              <a:rPr lang="en-US" sz="1600" dirty="0" err="1" smtClean="0">
                <a:latin typeface="Arial" charset="0"/>
                <a:cs typeface="Arial" charset="0"/>
                <a:sym typeface="Arial" charset="0"/>
              </a:rPr>
              <a:t>Guddu</a:t>
            </a:r>
            <a:r>
              <a:rPr lang="en-US" sz="1600" dirty="0" smtClean="0">
                <a:latin typeface="Arial" charset="0"/>
                <a:cs typeface="Arial" charset="0"/>
                <a:sym typeface="Arial" charset="0"/>
              </a:rPr>
              <a:t> and </a:t>
            </a:r>
            <a:r>
              <a:rPr lang="en-US" sz="1600" dirty="0" err="1" smtClean="0">
                <a:latin typeface="Arial" charset="0"/>
                <a:cs typeface="Arial" charset="0"/>
                <a:sym typeface="Arial" charset="0"/>
              </a:rPr>
              <a:t>Sukkur</a:t>
            </a:r>
            <a:r>
              <a:rPr lang="en-US" sz="1600" dirty="0" smtClean="0">
                <a:latin typeface="Arial" charset="0"/>
                <a:cs typeface="Arial" charset="0"/>
                <a:sym typeface="Arial" charset="0"/>
              </a:rPr>
              <a:t> Barrages, continued filling with water until reaching </a:t>
            </a:r>
            <a:r>
              <a:rPr lang="en-US" sz="1600" dirty="0" err="1" smtClean="0">
                <a:latin typeface="Arial" charset="0"/>
                <a:cs typeface="Arial" charset="0"/>
                <a:sym typeface="Arial" charset="0"/>
              </a:rPr>
              <a:t>Hamal</a:t>
            </a:r>
            <a:r>
              <a:rPr lang="en-US" sz="1600" dirty="0" smtClean="0">
                <a:latin typeface="Arial" charset="0"/>
                <a:cs typeface="Arial" charset="0"/>
                <a:sym typeface="Arial" charset="0"/>
              </a:rPr>
              <a:t> Lake around August 27</a:t>
            </a:r>
            <a:r>
              <a:rPr lang="en-US" sz="2400" baseline="28000" dirty="0" smtClean="0">
                <a:latin typeface="Arial" charset="0"/>
                <a:cs typeface="Arial" charset="0"/>
                <a:sym typeface="Arial" charset="0"/>
              </a:rPr>
              <a:t>th</a:t>
            </a:r>
            <a:r>
              <a:rPr lang="en-US" sz="1600" dirty="0" smtClean="0">
                <a:latin typeface="Arial" charset="0"/>
                <a:cs typeface="Arial" charset="0"/>
                <a:sym typeface="Arial" charset="0"/>
              </a:rPr>
              <a:t>. Filling </a:t>
            </a:r>
            <a:r>
              <a:rPr lang="en-US" sz="1600" dirty="0" err="1" smtClean="0">
                <a:latin typeface="Arial" charset="0"/>
                <a:cs typeface="Arial" charset="0"/>
                <a:sym typeface="Arial" charset="0"/>
              </a:rPr>
              <a:t>Hamal</a:t>
            </a:r>
            <a:r>
              <a:rPr lang="en-US" sz="1600" dirty="0" smtClean="0">
                <a:latin typeface="Arial" charset="0"/>
                <a:cs typeface="Arial" charset="0"/>
                <a:sym typeface="Arial" charset="0"/>
              </a:rPr>
              <a:t>, floodwaters continued southward, following the path of the Main Nara Valley Drain, finally reaching Lake </a:t>
            </a:r>
            <a:r>
              <a:rPr lang="en-US" sz="1600" dirty="0" err="1" smtClean="0">
                <a:latin typeface="Arial" charset="0"/>
                <a:cs typeface="Arial" charset="0"/>
                <a:sym typeface="Arial" charset="0"/>
              </a:rPr>
              <a:t>Manchar</a:t>
            </a:r>
            <a:r>
              <a:rPr lang="en-US" sz="1600" dirty="0" smtClean="0">
                <a:latin typeface="Arial" charset="0"/>
                <a:cs typeface="Arial" charset="0"/>
                <a:sym typeface="Arial" charset="0"/>
              </a:rPr>
              <a:t>. Unfortunately, not all of the floodwater was diverted away from Sindh</a:t>
            </a:r>
            <a:r>
              <a:rPr lang="ja-JP" altLang="en-US" sz="1600" dirty="0" smtClean="0">
                <a:latin typeface="Arial"/>
                <a:cs typeface="Arial" charset="0"/>
                <a:sym typeface="Arial" charset="0"/>
              </a:rPr>
              <a:t>’</a:t>
            </a:r>
            <a:r>
              <a:rPr lang="en-US" sz="1600" dirty="0" smtClean="0">
                <a:latin typeface="Arial" charset="0"/>
                <a:cs typeface="Arial" charset="0"/>
                <a:sym typeface="Arial" charset="0"/>
              </a:rPr>
              <a:t>s residents; millions of Pakistanis were displaced from their homes as water levels continued to breach their levees.   </a:t>
            </a:r>
          </a:p>
          <a:p>
            <a:endParaRPr lang="en-US" sz="1600" dirty="0" smtClean="0">
              <a:latin typeface="Arial" charset="0"/>
              <a:cs typeface="Arial" charset="0"/>
              <a:sym typeface="Arial" charset="0"/>
            </a:endParaRPr>
          </a:p>
          <a:p>
            <a:r>
              <a:rPr lang="en-US" sz="1600" dirty="0" smtClean="0">
                <a:latin typeface="Arial" charset="0"/>
                <a:cs typeface="Arial" charset="0"/>
                <a:sym typeface="Arial" charset="0"/>
              </a:rPr>
              <a:t>Images acquired by the Moderate Resolution Imaging </a:t>
            </a:r>
            <a:r>
              <a:rPr lang="en-US" sz="1600" dirty="0" err="1" smtClean="0">
                <a:latin typeface="Arial" charset="0"/>
                <a:cs typeface="Arial" charset="0"/>
                <a:sym typeface="Arial" charset="0"/>
              </a:rPr>
              <a:t>Spectroradiometer</a:t>
            </a:r>
            <a:r>
              <a:rPr lang="en-US" sz="1600" dirty="0" smtClean="0">
                <a:latin typeface="Arial" charset="0"/>
                <a:cs typeface="Arial" charset="0"/>
                <a:sym typeface="Arial" charset="0"/>
              </a:rPr>
              <a:t> (MODIS) instruments onboard the Terra and Aqua satellites.</a:t>
            </a:r>
          </a:p>
          <a:p>
            <a:endParaRPr lang="en-US" sz="1600" dirty="0" smtClean="0">
              <a:latin typeface="Arial" charset="0"/>
              <a:cs typeface="Arial" charset="0"/>
              <a:sym typeface="Arial" charset="0"/>
            </a:endParaRPr>
          </a:p>
          <a:p>
            <a:r>
              <a:rPr lang="en-US" sz="1600" dirty="0" smtClean="0">
                <a:latin typeface="Arial" charset="0"/>
                <a:cs typeface="Arial" charset="0"/>
                <a:sym typeface="Arial" charset="0"/>
              </a:rPr>
              <a:t>References: National Public Radio, August 23, 2010</a:t>
            </a:r>
            <a:endParaRPr lang="en-US" sz="1600" dirty="0">
              <a:latin typeface="Arial" charset="0"/>
              <a:cs typeface="Arial" charset="0"/>
              <a:sym typeface="Arial" charset="0"/>
            </a:endParaRPr>
          </a:p>
        </p:txBody>
      </p:sp>
      <p:sp>
        <p:nvSpPr>
          <p:cNvPr id="4" name="Slide Number Placeholder 3"/>
          <p:cNvSpPr>
            <a:spLocks noGrp="1"/>
          </p:cNvSpPr>
          <p:nvPr>
            <p:ph type="sldNum" sz="quarter" idx="10"/>
          </p:nvPr>
        </p:nvSpPr>
        <p:spPr/>
        <p:txBody>
          <a:bodyPr/>
          <a:lstStyle/>
          <a:p>
            <a:fld id="{CC5CD04F-9953-C446-9F47-DDA65AA23A19}" type="slidenum">
              <a:rPr lang="en-US" smtClean="0"/>
              <a:pPr/>
              <a:t>6</a:t>
            </a:fld>
            <a:endParaRPr lang="en-US"/>
          </a:p>
        </p:txBody>
      </p:sp>
    </p:spTree>
    <p:extLst>
      <p:ext uri="{BB962C8B-B14F-4D97-AF65-F5344CB8AC3E}">
        <p14:creationId xmlns:p14="http://schemas.microsoft.com/office/powerpoint/2010/main" xmlns="" val="2071034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latin typeface="Arial Bold" charset="0"/>
                <a:cs typeface="Arial Bold" charset="0"/>
                <a:sym typeface="Arial Bold" charset="0"/>
              </a:rPr>
              <a:t>2010 Pakistan Flood Analysis: The </a:t>
            </a:r>
            <a:r>
              <a:rPr lang="en-US" sz="2800" dirty="0" smtClean="0">
                <a:latin typeface="Arial Bold Italic" charset="0"/>
                <a:cs typeface="Arial Bold Italic" charset="0"/>
                <a:sym typeface="Arial Bold Italic" charset="0"/>
              </a:rPr>
              <a:t>Big Picture</a:t>
            </a:r>
            <a:r>
              <a:rPr lang="en-US" sz="2800" dirty="0" smtClean="0">
                <a:latin typeface="Arial Bold" charset="0"/>
                <a:cs typeface="Arial Bold" charset="0"/>
                <a:sym typeface="Arial Bold" charset="0"/>
              </a:rPr>
              <a:t> </a:t>
            </a:r>
            <a:endParaRPr lang="en-US" sz="2800" dirty="0" smtClean="0">
              <a:latin typeface="Arial" charset="0"/>
              <a:cs typeface="Lucida Grande" charset="0"/>
              <a:sym typeface="Arial" charset="0"/>
            </a:endParaRPr>
          </a:p>
          <a:p>
            <a:endParaRPr lang="en-US" sz="2800" dirty="0" smtClean="0">
              <a:latin typeface="Arial" charset="0"/>
              <a:cs typeface="Lucida Grande" charset="0"/>
              <a:sym typeface="Arial" charset="0"/>
            </a:endParaRPr>
          </a:p>
          <a:p>
            <a:r>
              <a:rPr lang="en-US" sz="2000" dirty="0" smtClean="0">
                <a:latin typeface="Arial" charset="0"/>
                <a:cs typeface="Arial" charset="0"/>
                <a:sym typeface="Arial" charset="0"/>
              </a:rPr>
              <a:t>Some blamed La Niña, while others faulted inadequate flood-prevention plans for the devastation left behind by the 2010 Pakistan Floods. In either case, the coming together of international partners allowed rapid humanitarian response efforts to take place. </a:t>
            </a:r>
          </a:p>
          <a:p>
            <a:endParaRPr lang="en-US" sz="2000" dirty="0" smtClean="0">
              <a:latin typeface="Arial" charset="0"/>
              <a:cs typeface="Arial" charset="0"/>
              <a:sym typeface="Arial" charset="0"/>
            </a:endParaRPr>
          </a:p>
          <a:p>
            <a:r>
              <a:rPr lang="en-US" sz="2000" dirty="0" smtClean="0">
                <a:latin typeface="Arial" charset="0"/>
                <a:cs typeface="Arial" charset="0"/>
                <a:sym typeface="Arial" charset="0"/>
              </a:rPr>
              <a:t>The importance of international partnership lies within the craftsmanship of the map on the right, a mosaic of shared satellite data pieced together by UNITAR</a:t>
            </a:r>
            <a:r>
              <a:rPr lang="ja-JP" altLang="en-US" sz="2000" dirty="0" smtClean="0">
                <a:latin typeface="Arial"/>
                <a:cs typeface="Arial" charset="0"/>
                <a:sym typeface="Arial" charset="0"/>
              </a:rPr>
              <a:t>’</a:t>
            </a:r>
            <a:r>
              <a:rPr lang="en-US" sz="2000" dirty="0" smtClean="0">
                <a:latin typeface="Arial" charset="0"/>
                <a:cs typeface="Arial" charset="0"/>
                <a:sym typeface="Arial" charset="0"/>
              </a:rPr>
              <a:t>s Operational Satellite Application </a:t>
            </a:r>
            <a:r>
              <a:rPr lang="en-US" sz="2000" dirty="0" err="1" smtClean="0">
                <a:latin typeface="Arial" charset="0"/>
                <a:cs typeface="Arial" charset="0"/>
                <a:sym typeface="Arial" charset="0"/>
              </a:rPr>
              <a:t>Programme</a:t>
            </a:r>
            <a:r>
              <a:rPr lang="en-US" sz="2000" dirty="0" smtClean="0">
                <a:latin typeface="Arial" charset="0"/>
                <a:cs typeface="Arial" charset="0"/>
                <a:sym typeface="Arial" charset="0"/>
              </a:rPr>
              <a:t> (UNOSAT). The map provides flood analysis based on a time series of satellite data recorded between July 28-September 16, 2010. With the support from several other partners, UNOSAT was able to provide emergency response maps to humanitarian communities during the floods.   </a:t>
            </a:r>
          </a:p>
          <a:p>
            <a:endParaRPr lang="en-US" sz="2000" dirty="0" smtClean="0">
              <a:latin typeface="Arial" charset="0"/>
              <a:cs typeface="Arial" charset="0"/>
              <a:sym typeface="Arial" charset="0"/>
            </a:endParaRPr>
          </a:p>
          <a:p>
            <a:r>
              <a:rPr lang="en-US" sz="2000" dirty="0" smtClean="0">
                <a:latin typeface="Arial" charset="0"/>
                <a:cs typeface="Arial" charset="0"/>
                <a:sym typeface="Arial" charset="0"/>
              </a:rPr>
              <a:t>Often times, those assessing flood extent on land are unable to map an entire area before water levels change again. Satellites, however, offer a unique perspective from space and provide data across large geographic areas nearly every day. </a:t>
            </a:r>
          </a:p>
          <a:p>
            <a:endParaRPr lang="en-US" sz="2000" dirty="0" smtClean="0">
              <a:latin typeface="Arial" charset="0"/>
              <a:cs typeface="Arial" charset="0"/>
              <a:sym typeface="Arial" charset="0"/>
            </a:endParaRPr>
          </a:p>
          <a:p>
            <a:r>
              <a:rPr lang="en-US" sz="2000" dirty="0" smtClean="0">
                <a:latin typeface="Arial" charset="0"/>
                <a:cs typeface="Arial" charset="0"/>
                <a:sym typeface="Arial" charset="0"/>
              </a:rPr>
              <a:t>Consider the image on the left, taken by the Moderate Resolution Imaging </a:t>
            </a:r>
            <a:r>
              <a:rPr lang="en-US" sz="2000" dirty="0" err="1" smtClean="0">
                <a:latin typeface="Arial" charset="0"/>
                <a:cs typeface="Arial" charset="0"/>
                <a:sym typeface="Arial" charset="0"/>
              </a:rPr>
              <a:t>Spectroradiometer</a:t>
            </a:r>
            <a:r>
              <a:rPr lang="en-US" sz="2000" dirty="0" smtClean="0">
                <a:latin typeface="Arial" charset="0"/>
                <a:cs typeface="Arial" charset="0"/>
                <a:sym typeface="Arial" charset="0"/>
              </a:rPr>
              <a:t> (MODIS) instrument onboard the Terra satellite. Within seconds, MODIS was able to capture this incredible scene, some 705 kilometers (438 miles) from Earth</a:t>
            </a:r>
            <a:r>
              <a:rPr lang="ja-JP" altLang="en-US" sz="2000" dirty="0" smtClean="0">
                <a:latin typeface="Arial"/>
                <a:cs typeface="Arial" charset="0"/>
                <a:sym typeface="Arial" charset="0"/>
              </a:rPr>
              <a:t>’</a:t>
            </a:r>
            <a:r>
              <a:rPr lang="en-US" sz="2000" dirty="0" smtClean="0">
                <a:latin typeface="Arial" charset="0"/>
                <a:cs typeface="Arial" charset="0"/>
                <a:sym typeface="Arial" charset="0"/>
              </a:rPr>
              <a:t>s surface; an image that would allow millions—across the globe—to see the </a:t>
            </a:r>
            <a:r>
              <a:rPr lang="en-US" sz="2000" dirty="0" smtClean="0">
                <a:latin typeface="Arial Italic" charset="0"/>
                <a:cs typeface="Arial Italic" charset="0"/>
                <a:sym typeface="Arial Italic" charset="0"/>
              </a:rPr>
              <a:t>big picture</a:t>
            </a:r>
            <a:r>
              <a:rPr lang="en-US" sz="2000" dirty="0" smtClean="0">
                <a:latin typeface="Arial" charset="0"/>
                <a:cs typeface="Arial" charset="0"/>
                <a:sym typeface="Arial" charset="0"/>
              </a:rPr>
              <a:t>. </a:t>
            </a:r>
          </a:p>
          <a:p>
            <a:endParaRPr lang="en-US" sz="2000" dirty="0" smtClean="0">
              <a:latin typeface="Arial" charset="0"/>
              <a:cs typeface="Arial" charset="0"/>
              <a:sym typeface="Arial" charset="0"/>
            </a:endParaRPr>
          </a:p>
          <a:p>
            <a:r>
              <a:rPr lang="en-US" sz="2000" dirty="0" smtClean="0">
                <a:latin typeface="Arial" charset="0"/>
                <a:cs typeface="Arial" charset="0"/>
                <a:sym typeface="Arial" charset="0"/>
              </a:rPr>
              <a:t>Image credit: NASA; European Space Agency; Japan Aerospace Exploration Agency; Japan</a:t>
            </a:r>
            <a:r>
              <a:rPr lang="ja-JP" altLang="en-US" sz="2000" dirty="0" smtClean="0">
                <a:latin typeface="Arial"/>
                <a:cs typeface="Arial" charset="0"/>
                <a:sym typeface="Arial" charset="0"/>
              </a:rPr>
              <a:t>’</a:t>
            </a:r>
            <a:r>
              <a:rPr lang="en-US" sz="2000" dirty="0" smtClean="0">
                <a:latin typeface="Arial" charset="0"/>
                <a:cs typeface="Arial" charset="0"/>
                <a:sym typeface="Arial" charset="0"/>
              </a:rPr>
              <a:t>s Ministry of Economy, Trade, and Industry; Canadian Space Agency; United States Geological Survey; ESRI Web Map Service; DMC International Imaging Ltd. </a:t>
            </a:r>
          </a:p>
          <a:p>
            <a:endParaRPr lang="en-US" sz="2000" dirty="0" smtClean="0">
              <a:latin typeface="Arial" charset="0"/>
              <a:cs typeface="Arial" charset="0"/>
              <a:sym typeface="Arial" charset="0"/>
            </a:endParaRPr>
          </a:p>
          <a:p>
            <a:r>
              <a:rPr lang="en-US" sz="2000" dirty="0" smtClean="0">
                <a:latin typeface="Arial" charset="0"/>
                <a:cs typeface="Arial" charset="0"/>
                <a:sym typeface="Arial" charset="0"/>
              </a:rPr>
              <a:t>Satellite credit: ENVISAT ASAR IP (HH); ALOS PALSAR (FBD &amp; WB1); RADARSAT-2; UK DMC2; Worldview-1; QuickBird2; GeoEye-1; MODIS Aqua &amp; Terra; Landsat-7 Imagery; Aster GDEM </a:t>
            </a:r>
          </a:p>
          <a:p>
            <a:endParaRPr lang="en-US" sz="2000" dirty="0" smtClean="0">
              <a:latin typeface="Arial" charset="0"/>
              <a:cs typeface="Arial" charset="0"/>
              <a:sym typeface="Arial" charset="0"/>
            </a:endParaRPr>
          </a:p>
          <a:p>
            <a:r>
              <a:rPr lang="en-US" sz="2000" dirty="0" smtClean="0">
                <a:latin typeface="Arial" charset="0"/>
                <a:cs typeface="Arial" charset="0"/>
                <a:sym typeface="Arial" charset="0"/>
              </a:rPr>
              <a:t>Reference: United Nations Institute for Training and Research (UNITAR); UNITAR</a:t>
            </a:r>
            <a:r>
              <a:rPr lang="ja-JP" altLang="en-US" sz="2000" dirty="0" smtClean="0">
                <a:latin typeface="Arial"/>
                <a:cs typeface="Arial" charset="0"/>
                <a:sym typeface="Arial" charset="0"/>
              </a:rPr>
              <a:t>’</a:t>
            </a:r>
            <a:r>
              <a:rPr lang="en-US" sz="2000" dirty="0" smtClean="0">
                <a:latin typeface="Arial" charset="0"/>
                <a:cs typeface="Arial" charset="0"/>
                <a:sym typeface="Arial" charset="0"/>
              </a:rPr>
              <a:t>s Operational Satellite Application </a:t>
            </a:r>
            <a:r>
              <a:rPr lang="en-US" sz="2000" dirty="0" err="1" smtClean="0">
                <a:latin typeface="Arial" charset="0"/>
                <a:cs typeface="Arial" charset="0"/>
                <a:sym typeface="Arial" charset="0"/>
              </a:rPr>
              <a:t>Programme</a:t>
            </a:r>
            <a:r>
              <a:rPr lang="en-US" sz="2000" smtClean="0">
                <a:latin typeface="Arial" charset="0"/>
                <a:cs typeface="Arial" charset="0"/>
                <a:sym typeface="Arial" charset="0"/>
              </a:rPr>
              <a:t> (UNOSAT)</a:t>
            </a:r>
          </a:p>
          <a:p>
            <a:endParaRPr lang="en-US" sz="2000" dirty="0">
              <a:latin typeface="Arial" charset="0"/>
              <a:cs typeface="Arial" charset="0"/>
              <a:sym typeface="Arial" charset="0"/>
            </a:endParaRPr>
          </a:p>
        </p:txBody>
      </p:sp>
      <p:sp>
        <p:nvSpPr>
          <p:cNvPr id="4" name="Slide Number Placeholder 3"/>
          <p:cNvSpPr>
            <a:spLocks noGrp="1"/>
          </p:cNvSpPr>
          <p:nvPr>
            <p:ph type="sldNum" sz="quarter" idx="10"/>
          </p:nvPr>
        </p:nvSpPr>
        <p:spPr/>
        <p:txBody>
          <a:bodyPr/>
          <a:lstStyle/>
          <a:p>
            <a:fld id="{CC5CD04F-9953-C446-9F47-DDA65AA23A19}" type="slidenum">
              <a:rPr lang="en-US" smtClean="0"/>
              <a:pPr/>
              <a:t>7</a:t>
            </a:fld>
            <a:endParaRPr lang="en-US"/>
          </a:p>
        </p:txBody>
      </p:sp>
    </p:spTree>
    <p:extLst>
      <p:ext uri="{BB962C8B-B14F-4D97-AF65-F5344CB8AC3E}">
        <p14:creationId xmlns:p14="http://schemas.microsoft.com/office/powerpoint/2010/main" xmlns="" val="1730848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2/24/2012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xmlns=""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2/24/2012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xmlns=""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2/24/2012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xmlns=""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2/24/2012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xmlns=""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pPr/>
              <a:t>2/24/2012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xmlns=""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pPr/>
              <a:t>2/24/2012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xmlns=""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pPr/>
              <a:t>2/24/2012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xmlns=""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pPr/>
              <a:t>2/24/2012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xmlns=""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pPr/>
              <a:t>2/24/2012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xmlns=""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2/24/2012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xmlns=""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2/24/2012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xmlns=""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pPr/>
              <a:t>2/24/2012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pPr/>
              <a:t>‹#›</a:t>
            </a:fld>
            <a:endParaRPr lang="en-US"/>
          </a:p>
        </p:txBody>
      </p:sp>
    </p:spTree>
    <p:extLst>
      <p:ext uri="{BB962C8B-B14F-4D97-AF65-F5344CB8AC3E}">
        <p14:creationId xmlns:p14="http://schemas.microsoft.com/office/powerpoint/2010/main" xmlns=""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media/media1.mp4"/><Relationship Id="rId5" Type="http://schemas.openxmlformats.org/officeDocument/2006/relationships/image" Target="../media/image16.png"/><Relationship Id="rId4" Type="http://schemas.microsoft.com/office/2007/relationships/media"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rks Pakistan_overview_frame1.psd"/>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3429" cy="5143500"/>
          </a:xfrm>
          <a:prstGeom prst="rect">
            <a:avLst/>
          </a:prstGeom>
        </p:spPr>
      </p:pic>
    </p:spTree>
    <p:extLst>
      <p:ext uri="{BB962C8B-B14F-4D97-AF65-F5344CB8AC3E}">
        <p14:creationId xmlns:p14="http://schemas.microsoft.com/office/powerpoint/2010/main" xmlns="" val="660519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1" y="0"/>
            <a:ext cx="9143428" cy="5143500"/>
          </a:xfrm>
          <a:prstGeom prst="rect">
            <a:avLst/>
          </a:prstGeom>
        </p:spPr>
      </p:pic>
    </p:spTree>
    <p:extLst>
      <p:ext uri="{BB962C8B-B14F-4D97-AF65-F5344CB8AC3E}">
        <p14:creationId xmlns:p14="http://schemas.microsoft.com/office/powerpoint/2010/main" xmlns="" val="11507439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s Pakistan__frame3.psd"/>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3429" cy="5143500"/>
          </a:xfrm>
          <a:prstGeom prst="rect">
            <a:avLst/>
          </a:prstGeom>
        </p:spPr>
      </p:pic>
    </p:spTree>
    <p:extLst>
      <p:ext uri="{BB962C8B-B14F-4D97-AF65-F5344CB8AC3E}">
        <p14:creationId xmlns:p14="http://schemas.microsoft.com/office/powerpoint/2010/main" xmlns="" val="35786705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s Pakistan__frame3.psd"/>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3429" cy="5143500"/>
          </a:xfrm>
          <a:prstGeom prst="rect">
            <a:avLst/>
          </a:prstGeom>
        </p:spPr>
      </p:pic>
      <p:pic>
        <p:nvPicPr>
          <p:cNvPr id="3" name="Picture 2" descr="indus_flood_trmm_rainfall_graph_em.psd"/>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58440" y="2845372"/>
            <a:ext cx="4085559" cy="2298127"/>
          </a:xfrm>
          <a:prstGeom prst="rect">
            <a:avLst/>
          </a:prstGeom>
        </p:spPr>
      </p:pic>
    </p:spTree>
    <p:extLst>
      <p:ext uri="{BB962C8B-B14F-4D97-AF65-F5344CB8AC3E}">
        <p14:creationId xmlns:p14="http://schemas.microsoft.com/office/powerpoint/2010/main" xmlns="" val="35786705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ks Pakistan_overview_frame1.psd"/>
          <p:cNvPicPr>
            <a:picLocks noChangeAspect="1"/>
          </p:cNvPicPr>
          <p:nvPr/>
        </p:nvPicPr>
        <p:blipFill>
          <a:blip r:embed="rId3" cstate="print">
            <a:alphaModFix amt="40000"/>
            <a:extLst>
              <a:ext uri="{28A0092B-C50C-407E-A947-70E740481C1C}">
                <a14:useLocalDpi xmlns:a14="http://schemas.microsoft.com/office/drawing/2010/main" xmlns="" val="0"/>
              </a:ext>
            </a:extLst>
          </a:blip>
          <a:stretch>
            <a:fillRect/>
          </a:stretch>
        </p:blipFill>
        <p:spPr>
          <a:xfrm>
            <a:off x="0" y="0"/>
            <a:ext cx="9143429" cy="51435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11300" y="0"/>
            <a:ext cx="6113907" cy="51435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11300" y="0"/>
            <a:ext cx="6113907" cy="51435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511300" y="0"/>
            <a:ext cx="6113907" cy="5143500"/>
          </a:xfrm>
          <a:prstGeom prst="rect">
            <a:avLst/>
          </a:prstGeom>
        </p:spPr>
      </p:pic>
    </p:spTree>
    <p:extLst>
      <p:ext uri="{BB962C8B-B14F-4D97-AF65-F5344CB8AC3E}">
        <p14:creationId xmlns:p14="http://schemas.microsoft.com/office/powerpoint/2010/main" xmlns="" val="35786705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2_Pakistan.July31.721.250m.psd"/>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pic>
        <p:nvPicPr>
          <p:cNvPr id="5" name="Picture 4" descr="r2_Pakistan.Aug11.721.250m.psd"/>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pic>
        <p:nvPicPr>
          <p:cNvPr id="6" name="Picture 5" descr="r2_Pakistan.Aug17.721.250m.psd"/>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pic>
        <p:nvPicPr>
          <p:cNvPr id="7" name="Picture 6" descr="r2_Pakistan.Aug23.721.250m.psd"/>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pic>
        <p:nvPicPr>
          <p:cNvPr id="8" name="Picture 7" descr="r2_Pakistan.Aug27.721.250m.psd"/>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pic>
        <p:nvPicPr>
          <p:cNvPr id="9" name="Picture 8" descr="r2_Pakistan.Aug30.721.250m.psd"/>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pic>
        <p:nvPicPr>
          <p:cNvPr id="10" name="Picture 9" descr="r2_Pakistan.Sept7.721.250m.psd"/>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pic>
        <p:nvPicPr>
          <p:cNvPr id="11" name="Picture 10" descr="r2_Pakistan.Sept19.721.250m.psd"/>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13505165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7500"/>
                            </p:stCondLst>
                            <p:childTnLst>
                              <p:par>
                                <p:cTn id="25" presetID="10" presetClass="entr" presetSubtype="0" fill="hold" nodeType="after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9000"/>
                            </p:stCondLst>
                            <p:childTnLst>
                              <p:par>
                                <p:cTn id="29" presetID="10" presetClass="entr" presetSubtype="0" fill="hold" nodeType="after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bined_Floodmaps-MPEG-4 .mp4">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0" y="0"/>
            <a:ext cx="9144000" cy="5143500"/>
          </a:xfrm>
          <a:prstGeom prst="rect">
            <a:avLst/>
          </a:prstGeom>
        </p:spPr>
      </p:pic>
      <p:sp>
        <p:nvSpPr>
          <p:cNvPr id="5" name="Rectangle 4"/>
          <p:cNvSpPr>
            <a:spLocks/>
          </p:cNvSpPr>
          <p:nvPr/>
        </p:nvSpPr>
        <p:spPr bwMode="auto">
          <a:xfrm>
            <a:off x="289044" y="167349"/>
            <a:ext cx="1041676" cy="2769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nchor="ctr">
            <a:spAutoFit/>
          </a:bodyPr>
          <a:lstStyle/>
          <a:p>
            <a:r>
              <a:rPr lang="en-US" kern="1200" dirty="0">
                <a:solidFill>
                  <a:schemeClr val="tx1"/>
                </a:solidFill>
                <a:effectLst>
                  <a:outerShdw blurRad="38100" dist="50800" dir="2700000" sx="102000" sy="102000" algn="tl" rotWithShape="0">
                    <a:srgbClr val="000000"/>
                  </a:outerShdw>
                </a:effectLst>
                <a:ea typeface="ヒラギノ角ゴ Pro W3" charset="0"/>
                <a:cs typeface="Gill Sans" charset="0"/>
              </a:rPr>
              <a:t>9 July </a:t>
            </a:r>
            <a:r>
              <a:rPr lang="en-US" kern="1200" dirty="0">
                <a:solidFill>
                  <a:schemeClr val="tx1"/>
                </a:solidFill>
                <a:effectLst>
                  <a:outerShdw blurRad="50800" dist="38100" dir="2700000" sx="102000" sy="102000" algn="tl" rotWithShape="0">
                    <a:srgbClr val="000000"/>
                  </a:outerShdw>
                </a:effectLst>
                <a:ea typeface="ヒラギノ角ゴ Pro W3" charset="0"/>
                <a:cs typeface="Gill Sans" charset="0"/>
              </a:rPr>
              <a:t>2010</a:t>
            </a:r>
          </a:p>
        </p:txBody>
      </p:sp>
      <p:sp>
        <p:nvSpPr>
          <p:cNvPr id="6" name="Rectangle 5"/>
          <p:cNvSpPr>
            <a:spLocks/>
          </p:cNvSpPr>
          <p:nvPr/>
        </p:nvSpPr>
        <p:spPr bwMode="auto">
          <a:xfrm>
            <a:off x="2907254" y="197979"/>
            <a:ext cx="656430" cy="2769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nchor="ctr">
            <a:spAutoFit/>
          </a:bodyPr>
          <a:lstStyle/>
          <a:p>
            <a:r>
              <a:rPr lang="en-US" kern="1200" dirty="0">
                <a:solidFill>
                  <a:schemeClr val="tx1"/>
                </a:solidFill>
                <a:effectLst>
                  <a:outerShdw blurRad="50800" dist="38100" dir="2700000" sx="102000" sy="102000" algn="tl" rotWithShape="0">
                    <a:srgbClr val="000000"/>
                  </a:outerShdw>
                </a:effectLst>
                <a:ea typeface="ヒラギノ角ゴ Pro W3" charset="0"/>
                <a:cs typeface="Gill Sans" charset="0"/>
              </a:rPr>
              <a:t>MODIS</a:t>
            </a:r>
          </a:p>
        </p:txBody>
      </p:sp>
      <p:sp>
        <p:nvSpPr>
          <p:cNvPr id="7" name="Rectangle 6"/>
          <p:cNvSpPr>
            <a:spLocks/>
          </p:cNvSpPr>
          <p:nvPr/>
        </p:nvSpPr>
        <p:spPr bwMode="auto">
          <a:xfrm>
            <a:off x="5966224" y="143708"/>
            <a:ext cx="1859396" cy="2769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nchor="ctr">
            <a:spAutoFit/>
          </a:bodyPr>
          <a:lstStyle/>
          <a:p>
            <a:r>
              <a:rPr lang="en-US" kern="1200" dirty="0">
                <a:solidFill>
                  <a:schemeClr val="tx1"/>
                </a:solidFill>
                <a:effectLst>
                  <a:outerShdw blurRad="50800" dist="38100" dir="2700000" algn="tl" rotWithShape="0">
                    <a:srgbClr val="000000"/>
                  </a:outerShdw>
                </a:effectLst>
                <a:ea typeface="ヒラギノ角ゴ Pro W3" charset="0"/>
                <a:cs typeface="Gill Sans" charset="0"/>
              </a:rPr>
              <a:t>UNOSAT Flood Map</a:t>
            </a:r>
          </a:p>
        </p:txBody>
      </p:sp>
    </p:spTree>
    <p:extLst>
      <p:ext uri="{BB962C8B-B14F-4D97-AF65-F5344CB8AC3E}">
        <p14:creationId xmlns:p14="http://schemas.microsoft.com/office/powerpoint/2010/main" xmlns="" val="15470656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204</TotalTime>
  <Words>1379</Words>
  <Application>Microsoft Office PowerPoint</Application>
  <PresentationFormat>On-screen Show (16:9)</PresentationFormat>
  <Paragraphs>70</Paragraphs>
  <Slides>7</Slides>
  <Notes>7</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Black</vt:lpstr>
      <vt:lpstr>Slide 1</vt:lpstr>
      <vt:lpstr>Slide 2</vt:lpstr>
      <vt:lpstr>Slide 3</vt:lpstr>
      <vt:lpstr>Slide 4</vt:lpstr>
      <vt:lpstr>Slide 5</vt:lpstr>
      <vt:lpstr>Slide 6</vt:lpstr>
      <vt:lpstr>Slide 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 </cp:lastModifiedBy>
  <cp:revision>10</cp:revision>
  <dcterms:created xsi:type="dcterms:W3CDTF">2011-09-14T16:04:06Z</dcterms:created>
  <dcterms:modified xsi:type="dcterms:W3CDTF">2012-02-24T19:15:24Z</dcterms:modified>
</cp:coreProperties>
</file>