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Flight to Star Cluster Westerlund 2</a:t>
            </a:r>
          </a:p>
          <a:p>
            <a:pPr/>
          </a:p>
          <a:p>
            <a:pPr/>
            <a:r>
              <a:t>This visualization provides a three-dimensional perspective on Hubble's 25th anniversary image of the nebula Gum 29 with the star cluster Westerlund 2 at its core. The flight traverses the foreground stars and approaches the lower left rim of the nebula Gum 29. Passing through the wispy darker clouds on the near side, the journey reveals bright gas illuminated by the intense radiation of the newly formed stars of cluster Westerlund 2. Within the nebula, several pillars of dark, dense gas are being shaped by the energetic light and strong stellar winds from the brilliant cluster of thousands of stars. </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185333" y="1532466"/>
            <a:ext cx="13885334" cy="3098801"/>
          </a:xfrm>
          <a:prstGeom prst="rect">
            <a:avLst/>
          </a:prstGeom>
        </p:spPr>
        <p:txBody>
          <a:bodyPr anchor="b"/>
          <a:lstStyle/>
          <a:p>
            <a:pPr/>
            <a:r>
              <a:t>Title Text</a:t>
            </a:r>
          </a:p>
        </p:txBody>
      </p:sp>
      <p:sp>
        <p:nvSpPr>
          <p:cNvPr id="12" name="Shape 12"/>
          <p:cNvSpPr/>
          <p:nvPr>
            <p:ph type="body" sz="quarter"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591733" y="5969000"/>
            <a:ext cx="13081001" cy="457201"/>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591733" y="4028016"/>
            <a:ext cx="13081001" cy="596901"/>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1" y="-1"/>
            <a:ext cx="16256002" cy="9144002"/>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2083979" y="448733"/>
            <a:ext cx="12090401" cy="5825068"/>
          </a:xfrm>
          <a:prstGeom prst="rect">
            <a:avLst/>
          </a:prstGeom>
        </p:spPr>
        <p:txBody>
          <a:bodyPr lIns="91439" tIns="45719" rIns="91439" bIns="45719" anchor="t">
            <a:noAutofit/>
          </a:bodyPr>
          <a:lstStyle/>
          <a:p>
            <a:pPr/>
          </a:p>
        </p:txBody>
      </p:sp>
      <p:sp>
        <p:nvSpPr>
          <p:cNvPr id="21" name="Shape 21"/>
          <p:cNvSpPr/>
          <p:nvPr>
            <p:ph type="title"/>
          </p:nvPr>
        </p:nvSpPr>
        <p:spPr>
          <a:xfrm>
            <a:off x="423333" y="6299200"/>
            <a:ext cx="15409334" cy="1337734"/>
          </a:xfrm>
          <a:prstGeom prst="rect">
            <a:avLst/>
          </a:prstGeom>
        </p:spPr>
        <p:txBody>
          <a:bodyPr/>
          <a:lstStyle/>
          <a:p>
            <a:pPr/>
            <a:r>
              <a:t>Title Text</a:t>
            </a:r>
          </a:p>
        </p:txBody>
      </p:sp>
      <p:sp>
        <p:nvSpPr>
          <p:cNvPr id="22" name="Shape 22"/>
          <p:cNvSpPr/>
          <p:nvPr>
            <p:ph type="body" sz="quarter"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185333" y="3022599"/>
            <a:ext cx="13885334" cy="3098802"/>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8779933" y="634999"/>
            <a:ext cx="6350001" cy="7645402"/>
          </a:xfrm>
          <a:prstGeom prst="rect">
            <a:avLst/>
          </a:prstGeom>
        </p:spPr>
        <p:txBody>
          <a:bodyPr lIns="91439" tIns="45719" rIns="91439" bIns="45719" anchor="t">
            <a:noAutofit/>
          </a:bodyPr>
          <a:lstStyle/>
          <a:p>
            <a:pPr/>
          </a:p>
        </p:txBody>
      </p:sp>
      <p:sp>
        <p:nvSpPr>
          <p:cNvPr id="39" name="Shape 39"/>
          <p:cNvSpPr/>
          <p:nvPr>
            <p:ph type="title"/>
          </p:nvPr>
        </p:nvSpPr>
        <p:spPr>
          <a:xfrm>
            <a:off x="1100666" y="634999"/>
            <a:ext cx="6815668" cy="3699935"/>
          </a:xfrm>
          <a:prstGeom prst="rect">
            <a:avLst/>
          </a:prstGeom>
        </p:spPr>
        <p:txBody>
          <a:bodyPr anchor="b"/>
          <a:lstStyle>
            <a:lvl1pPr>
              <a:defRPr sz="5600"/>
            </a:lvl1pPr>
          </a:lstStyle>
          <a:p>
            <a:pPr/>
            <a:r>
              <a:t>Title Text</a:t>
            </a:r>
          </a:p>
        </p:txBody>
      </p:sp>
      <p:sp>
        <p:nvSpPr>
          <p:cNvPr id="40" name="Shape 40"/>
          <p:cNvSpPr/>
          <p:nvPr>
            <p:ph type="body" sz="quarter"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8779933" y="2099733"/>
            <a:ext cx="6350001" cy="6197601"/>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126066" y="2099733"/>
            <a:ext cx="6815668" cy="6197601"/>
          </a:xfrm>
          <a:prstGeom prst="rect">
            <a:avLst/>
          </a:prstGeom>
        </p:spPr>
        <p:txBody>
          <a:bodyPr/>
          <a:lstStyle>
            <a:lvl1pPr marL="372533" indent="-372533">
              <a:spcBef>
                <a:spcPts val="3000"/>
              </a:spcBef>
              <a:defRPr sz="3000"/>
            </a:lvl1pPr>
            <a:lvl2pPr marL="931333" indent="-372533">
              <a:spcBef>
                <a:spcPts val="3000"/>
              </a:spcBef>
              <a:defRPr sz="3000"/>
            </a:lvl2pPr>
            <a:lvl3pPr marL="1490133" indent="-372533">
              <a:spcBef>
                <a:spcPts val="3000"/>
              </a:spcBef>
              <a:defRPr sz="3000"/>
            </a:lvl3pPr>
            <a:lvl4pPr marL="2048933" indent="-372533">
              <a:spcBef>
                <a:spcPts val="3000"/>
              </a:spcBef>
              <a:defRPr sz="3000"/>
            </a:lvl4pPr>
            <a:lvl5pPr marL="2607733" indent="-372533">
              <a:spcBef>
                <a:spcPts val="30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126066" y="1185333"/>
            <a:ext cx="14003868" cy="67818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0507133" y="4580466"/>
            <a:ext cx="4936068" cy="3699935"/>
          </a:xfrm>
          <a:prstGeom prst="rect">
            <a:avLst/>
          </a:prstGeom>
        </p:spPr>
        <p:txBody>
          <a:bodyPr lIns="91439" tIns="45719" rIns="91439" bIns="45719" anchor="t">
            <a:noAutofit/>
          </a:bodyPr>
          <a:lstStyle/>
          <a:p>
            <a:pPr/>
          </a:p>
        </p:txBody>
      </p:sp>
      <p:sp>
        <p:nvSpPr>
          <p:cNvPr id="84" name="Shape 84"/>
          <p:cNvSpPr/>
          <p:nvPr>
            <p:ph type="pic" sz="quarter" idx="14"/>
          </p:nvPr>
        </p:nvSpPr>
        <p:spPr>
          <a:xfrm>
            <a:off x="10507133" y="634999"/>
            <a:ext cx="4936068" cy="3699935"/>
          </a:xfrm>
          <a:prstGeom prst="rect">
            <a:avLst/>
          </a:prstGeom>
        </p:spPr>
        <p:txBody>
          <a:bodyPr lIns="91439" tIns="45719" rIns="91439" bIns="45719" anchor="t">
            <a:noAutofit/>
          </a:bodyPr>
          <a:lstStyle/>
          <a:p>
            <a:pPr/>
          </a:p>
        </p:txBody>
      </p:sp>
      <p:sp>
        <p:nvSpPr>
          <p:cNvPr id="85" name="Shape 85"/>
          <p:cNvSpPr/>
          <p:nvPr>
            <p:ph type="pic" idx="15"/>
          </p:nvPr>
        </p:nvSpPr>
        <p:spPr>
          <a:xfrm>
            <a:off x="804333" y="634999"/>
            <a:ext cx="9448801" cy="7645402"/>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70570" y="8720666"/>
            <a:ext cx="306393" cy="309035"/>
          </a:xfrm>
          <a:prstGeom prst="rect">
            <a:avLst/>
          </a:prstGeom>
          <a:ln w="3175">
            <a:miter lim="400000"/>
          </a:ln>
        </p:spPr>
        <p:txBody>
          <a:bodyPr wrap="none" lIns="33866" tIns="33866" rIns="33866" bIns="33866">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41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1pPr>
      <a:lvl2pPr marL="105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2pPr>
      <a:lvl3pPr marL="168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3pPr>
      <a:lvl4pPr marL="232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4pPr>
      <a:lvl5pPr marL="295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5pPr>
      <a:lvl6pPr marL="359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6pPr>
      <a:lvl7pPr marL="422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7pPr>
      <a:lvl8pPr marL="486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8pPr>
      <a:lvl9pPr marL="549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westerlund2_80sec-30666.m4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0013346"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