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lvl1pPr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825500">
      <a:defRPr sz="32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1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00"/>
              <a:t>22-Year Sea Level Rise </a:t>
            </a:r>
            <a:endParaRPr sz="1400"/>
          </a:p>
          <a:p>
            <a:pPr lvl="0">
              <a:defRPr sz="1800"/>
            </a:pPr>
            <a:endParaRPr sz="1400"/>
          </a:p>
          <a:p>
            <a:pPr lvl="0">
              <a:defRPr sz="1800"/>
            </a:pPr>
            <a:r>
              <a:rPr sz="1400"/>
              <a:t>Sea level rise is caused primarily by two factors related to global warming: the added water from melting land ice and the expansion of seawater as it warms. Seas around the world have risen an average of nearly 3 inches since 1992, with some locations rising more than 9 inches due to natural variation, according to the latest satellite measurements from NASA and its partners. </a:t>
            </a:r>
            <a:endParaRPr sz="1400"/>
          </a:p>
          <a:p>
            <a:pPr lvl="0">
              <a:defRPr sz="1800"/>
            </a:pPr>
            <a:endParaRPr sz="1400"/>
          </a:p>
          <a:p>
            <a:pPr lvl="0">
              <a:defRPr sz="1800"/>
            </a:pPr>
            <a:r>
              <a:rPr sz="1400"/>
              <a:t>This visualization shows total sea level change between 1992 and 2014, based on data collected from the TOPEX/Poisedon, Jason-1, and Jason-2 satellites. Blue regions are where sea level has gone down, and orange/red regions are where sea level has gone up. The color range for this visualization is -7 centimeters to +7 centimeters (-2.76 inches to +2.76 inches), though measured data extends above and below 7 centimeters. This particular range was chosen to highlight variations in sea level change. </a:t>
            </a:r>
            <a:endParaRPr sz="1400"/>
          </a:p>
          <a:p>
            <a:pPr lvl="0">
              <a:defRPr sz="1800"/>
            </a:pPr>
            <a:endParaRPr sz="1400"/>
          </a:p>
          <a:p>
            <a:pPr lvl="0">
              <a:defRPr sz="1800"/>
            </a:pPr>
            <a:endParaRPr sz="1400"/>
          </a:p>
          <a:p>
            <a:pPr lvl="0">
              <a:defRPr sz="1800"/>
            </a:pPr>
            <a:r>
              <a:rPr sz="1400"/>
              <a:t>For more information, visit</a:t>
            </a:r>
            <a:endParaRPr sz="1400"/>
          </a:p>
          <a:p>
            <a:pPr lvl="0">
              <a:defRPr sz="1800"/>
            </a:pPr>
            <a:r>
              <a:rPr sz="1400"/>
              <a:t>     sealevel.jpl.nasa.gov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4500"/>
              </a:spcBef>
              <a:defRPr sz="3000"/>
            </a:lvl1pPr>
            <a:lvl2pPr marL="931333" indent="-372533">
              <a:spcBef>
                <a:spcPts val="4500"/>
              </a:spcBef>
              <a:defRPr sz="3000"/>
            </a:lvl2pPr>
            <a:lvl3pPr marL="1490133" indent="-372533">
              <a:spcBef>
                <a:spcPts val="4500"/>
              </a:spcBef>
              <a:defRPr sz="3000"/>
            </a:lvl3pPr>
            <a:lvl4pPr marL="2048933" indent="-372533">
              <a:spcBef>
                <a:spcPts val="4500"/>
              </a:spcBef>
              <a:defRPr sz="3000"/>
            </a:lvl4pPr>
            <a:lvl5pPr marL="2607733" indent="-372533">
              <a:spcBef>
                <a:spcPts val="45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  <a:endParaRPr sz="30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  <a:endParaRPr sz="30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  <a:endParaRPr sz="30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  <a:endParaRPr sz="30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  <a:endParaRPr sz="3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  <a:endParaRPr sz="3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  <a:endParaRPr sz="3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  <a:endParaRPr sz="3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7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15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1050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685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2320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955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3590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4225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4860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5495192" indent="-415192" defTabSz="825500">
        <a:spcBef>
          <a:spcPts val="5900"/>
        </a:spcBef>
        <a:buSzPct val="75000"/>
        <a:buChar char="•"/>
        <a:defRPr sz="34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4" name="SLR_WithColorBar_720p60.mp4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