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1pPr>
    <a:lvl2pPr marL="0" marR="0" indent="228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2pPr>
    <a:lvl3pPr marL="0" marR="0" indent="457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3pPr>
    <a:lvl4pPr marL="0" marR="0" indent="685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4pPr>
    <a:lvl5pPr marL="0" marR="0" indent="9144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5pPr>
    <a:lvl6pPr marL="0" marR="0" indent="11430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6pPr>
    <a:lvl7pPr marL="0" marR="0" indent="1371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7pPr>
    <a:lvl8pPr marL="0" marR="0" indent="1600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8pPr>
    <a:lvl9pPr marL="0" marR="0" indent="1828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defRPr b="1"/>
            </a:pPr>
            <a:r>
              <a:t>RapidScat observes El Niño</a:t>
            </a:r>
          </a:p>
          <a:p>
            <a:pPr/>
            <a:r>
              <a:t>release date on January 28, 2016</a:t>
            </a:r>
          </a:p>
          <a:p>
            <a:pPr/>
          </a:p>
          <a:p>
            <a:pPr/>
            <a:r>
              <a:t>While El Niño events have a significant impact on the entire Earth System, they are most easily visible in measurements of sea surface temperature (SST), sea surface height (SSH) and ocean winds near the surface. In fact, the precursor and the main driver of El Niño events is manifested in the weakening of the normally westward blowing trade winds, or even their complete reversal to blow from west to east, in the Western and Central tropical Pacific.</a:t>
            </a:r>
            <a:br/>
            <a:br/>
            <a:r>
              <a:t>These images show ocean winds near the surface as observed by NASA's ISS-RapidScat on the International Space Station. The monthly average November 2015 anomalous winds (with respect to 2014) are shown. The colors represent the wind speed differences, while the vectors illustrate the direction of the anomaly mean wind components. The El Niño signal is very clearly evident in the eastward blowing anomalous winds observed in the tropical western and central Pacific. The El Niño signal is also seen in the anomalous stronger convergence into the tropical eastern Pacific, as evidenced by the stronger winds moving toward the equator observed in this region.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85333" y="1532466"/>
            <a:ext cx="13885334" cy="3098801"/>
          </a:xfrm>
          <a:prstGeom prst="rect">
            <a:avLst/>
          </a:prstGeom>
        </p:spPr>
        <p:txBody>
          <a:bodyPr anchor="b"/>
          <a:lstStyle/>
          <a:p>
            <a:pPr/>
            <a:r>
              <a:t>Title Text</a:t>
            </a:r>
          </a:p>
        </p:txBody>
      </p:sp>
      <p:sp>
        <p:nvSpPr>
          <p:cNvPr id="12" name="Shape 12"/>
          <p:cNvSpPr/>
          <p:nvPr>
            <p:ph type="body" sz="quarter"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591733" y="5969000"/>
            <a:ext cx="13081001" cy="457201"/>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591733" y="4028016"/>
            <a:ext cx="13081001" cy="596901"/>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1" y="-1"/>
            <a:ext cx="16256002" cy="9144002"/>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2083979" y="448733"/>
            <a:ext cx="12090401" cy="5825068"/>
          </a:xfrm>
          <a:prstGeom prst="rect">
            <a:avLst/>
          </a:prstGeom>
        </p:spPr>
        <p:txBody>
          <a:bodyPr lIns="91439" tIns="45719" rIns="91439" bIns="45719" anchor="t">
            <a:noAutofit/>
          </a:bodyPr>
          <a:lstStyle/>
          <a:p>
            <a:pPr/>
          </a:p>
        </p:txBody>
      </p:sp>
      <p:sp>
        <p:nvSpPr>
          <p:cNvPr id="21" name="Shape 21"/>
          <p:cNvSpPr/>
          <p:nvPr>
            <p:ph type="title"/>
          </p:nvPr>
        </p:nvSpPr>
        <p:spPr>
          <a:xfrm>
            <a:off x="423333" y="6299200"/>
            <a:ext cx="15409334" cy="1337734"/>
          </a:xfrm>
          <a:prstGeom prst="rect">
            <a:avLst/>
          </a:prstGeom>
        </p:spPr>
        <p:txBody>
          <a:bodyPr/>
          <a:lstStyle/>
          <a:p>
            <a:pPr/>
            <a:r>
              <a:t>Title Text</a:t>
            </a:r>
          </a:p>
        </p:txBody>
      </p:sp>
      <p:sp>
        <p:nvSpPr>
          <p:cNvPr id="22" name="Shape 22"/>
          <p:cNvSpPr/>
          <p:nvPr>
            <p:ph type="body" sz="quarter"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185333" y="3022599"/>
            <a:ext cx="13885334" cy="3098802"/>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8779933" y="634999"/>
            <a:ext cx="6350001" cy="7645402"/>
          </a:xfrm>
          <a:prstGeom prst="rect">
            <a:avLst/>
          </a:prstGeom>
        </p:spPr>
        <p:txBody>
          <a:bodyPr lIns="91439" tIns="45719" rIns="91439" bIns="45719" anchor="t">
            <a:noAutofit/>
          </a:bodyPr>
          <a:lstStyle/>
          <a:p>
            <a:pPr/>
          </a:p>
        </p:txBody>
      </p:sp>
      <p:sp>
        <p:nvSpPr>
          <p:cNvPr id="39" name="Shape 39"/>
          <p:cNvSpPr/>
          <p:nvPr>
            <p:ph type="title"/>
          </p:nvPr>
        </p:nvSpPr>
        <p:spPr>
          <a:xfrm>
            <a:off x="1100666" y="634999"/>
            <a:ext cx="6815668" cy="3699935"/>
          </a:xfrm>
          <a:prstGeom prst="rect">
            <a:avLst/>
          </a:prstGeom>
        </p:spPr>
        <p:txBody>
          <a:bodyPr anchor="b"/>
          <a:lstStyle>
            <a:lvl1pPr>
              <a:defRPr sz="5600"/>
            </a:lvl1pPr>
          </a:lstStyle>
          <a:p>
            <a:pPr/>
            <a:r>
              <a:t>Title Text</a:t>
            </a:r>
          </a:p>
        </p:txBody>
      </p:sp>
      <p:sp>
        <p:nvSpPr>
          <p:cNvPr id="40" name="Shape 40"/>
          <p:cNvSpPr/>
          <p:nvPr>
            <p:ph type="body" sz="quarter"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8779933" y="2099733"/>
            <a:ext cx="6350001" cy="6197601"/>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126066" y="2099733"/>
            <a:ext cx="6815668" cy="6197601"/>
          </a:xfrm>
          <a:prstGeom prst="rect">
            <a:avLst/>
          </a:prstGeom>
        </p:spPr>
        <p:txBody>
          <a:bodyPr/>
          <a:lstStyle>
            <a:lvl1pPr marL="372533" indent="-372533">
              <a:spcBef>
                <a:spcPts val="3000"/>
              </a:spcBef>
              <a:defRPr sz="3000"/>
            </a:lvl1pPr>
            <a:lvl2pPr marL="931333" indent="-372533">
              <a:spcBef>
                <a:spcPts val="3000"/>
              </a:spcBef>
              <a:defRPr sz="3000"/>
            </a:lvl2pPr>
            <a:lvl3pPr marL="1490133" indent="-372533">
              <a:spcBef>
                <a:spcPts val="3000"/>
              </a:spcBef>
              <a:defRPr sz="3000"/>
            </a:lvl3pPr>
            <a:lvl4pPr marL="2048933" indent="-372533">
              <a:spcBef>
                <a:spcPts val="3000"/>
              </a:spcBef>
              <a:defRPr sz="3000"/>
            </a:lvl4pPr>
            <a:lvl5pPr marL="2607733" indent="-372533">
              <a:spcBef>
                <a:spcPts val="30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126066" y="1185333"/>
            <a:ext cx="14003868" cy="6781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0507133" y="4580466"/>
            <a:ext cx="4936068" cy="3699935"/>
          </a:xfrm>
          <a:prstGeom prst="rect">
            <a:avLst/>
          </a:prstGeom>
        </p:spPr>
        <p:txBody>
          <a:bodyPr lIns="91439" tIns="45719" rIns="91439" bIns="45719" anchor="t">
            <a:noAutofit/>
          </a:bodyPr>
          <a:lstStyle/>
          <a:p>
            <a:pPr/>
          </a:p>
        </p:txBody>
      </p:sp>
      <p:sp>
        <p:nvSpPr>
          <p:cNvPr id="84" name="Shape 84"/>
          <p:cNvSpPr/>
          <p:nvPr>
            <p:ph type="pic" sz="quarter" idx="14"/>
          </p:nvPr>
        </p:nvSpPr>
        <p:spPr>
          <a:xfrm>
            <a:off x="10507133" y="634999"/>
            <a:ext cx="4936068" cy="3699935"/>
          </a:xfrm>
          <a:prstGeom prst="rect">
            <a:avLst/>
          </a:prstGeom>
        </p:spPr>
        <p:txBody>
          <a:bodyPr lIns="91439" tIns="45719" rIns="91439" bIns="45719" anchor="t">
            <a:noAutofit/>
          </a:bodyPr>
          <a:lstStyle/>
          <a:p>
            <a:pPr/>
          </a:p>
        </p:txBody>
      </p:sp>
      <p:sp>
        <p:nvSpPr>
          <p:cNvPr id="85" name="Shape 85"/>
          <p:cNvSpPr/>
          <p:nvPr>
            <p:ph type="pic" idx="15"/>
          </p:nvPr>
        </p:nvSpPr>
        <p:spPr>
          <a:xfrm>
            <a:off x="804333" y="634999"/>
            <a:ext cx="9448801" cy="7645402"/>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126066" y="237066"/>
            <a:ext cx="14003868" cy="15240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Title Text</a:t>
            </a:r>
          </a:p>
        </p:txBody>
      </p:sp>
      <p:sp>
        <p:nvSpPr>
          <p:cNvPr id="3" name="Shape 3"/>
          <p:cNvSpPr/>
          <p:nvPr>
            <p:ph type="body" idx="1"/>
          </p:nvPr>
        </p:nvSpPr>
        <p:spPr>
          <a:xfrm>
            <a:off x="1126066" y="2099733"/>
            <a:ext cx="14003868" cy="61976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7970570" y="8720666"/>
            <a:ext cx="306393" cy="309035"/>
          </a:xfrm>
          <a:prstGeom prst="rect">
            <a:avLst/>
          </a:prstGeom>
          <a:ln w="3175">
            <a:miter lim="400000"/>
          </a:ln>
        </p:spPr>
        <p:txBody>
          <a:bodyPr wrap="none" lIns="33866" tIns="33866" rIns="33866" bIns="33866">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9pPr>
    </p:titleStyle>
    <p:bodyStyle>
      <a:lvl1pPr marL="41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1pPr>
      <a:lvl2pPr marL="105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2pPr>
      <a:lvl3pPr marL="168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3pPr>
      <a:lvl4pPr marL="232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4pPr>
      <a:lvl5pPr marL="295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5pPr>
      <a:lvl6pPr marL="359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6pPr>
      <a:lvl7pPr marL="422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7pPr>
      <a:lvl8pPr marL="486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8pPr>
      <a:lvl9pPr marL="549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9pPr>
    </p:bodyStyle>
    <p:otherStyle>
      <a:lvl1pPr marL="0" marR="0" indent="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rapidscat_win_anomaly_PIA20365.png"/>
          <p:cNvPicPr>
            <a:picLocks noChangeAspect="1"/>
          </p:cNvPicPr>
          <p:nvPr/>
        </p:nvPicPr>
        <p:blipFill>
          <a:blip r:embed="rId3">
            <a:extLst/>
          </a:blip>
          <a:stretch>
            <a:fillRect/>
          </a:stretch>
        </p:blipFill>
        <p:spPr>
          <a:xfrm>
            <a:off x="0" y="9921"/>
            <a:ext cx="16256000" cy="9124158"/>
          </a:xfrm>
          <a:prstGeom prst="rect">
            <a:avLst/>
          </a:prstGeom>
          <a:ln w="3175">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