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01" autoAdjust="0"/>
  </p:normalViewPr>
  <p:slideViewPr>
    <p:cSldViewPr snapToGrid="0" snapToObjects="1">
      <p:cViewPr varScale="1">
        <p:scale>
          <a:sx n="145" d="100"/>
          <a:sy n="145" d="100"/>
        </p:scale>
        <p:origin x="-920" y="-104"/>
      </p:cViewPr>
      <p:guideLst>
        <p:guide orient="horz" pos="1620"/>
        <p:guide pos="2880"/>
      </p:guideLst>
    </p:cSldViewPr>
  </p:slideViewPr>
  <p:notesTextViewPr>
    <p:cViewPr>
      <p:scale>
        <a:sx n="100" d="100"/>
        <a:sy n="100" d="100"/>
      </p:scale>
      <p:origin x="0" y="48"/>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F0A3C-E8DB-4342-A3A7-5DAB7EAF9220}" type="datetimeFigureOut">
              <a:rPr lang="en-US" smtClean="0"/>
              <a:t>2/5/15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6320F-5590-C540-A88B-C224CF10C523}" type="slidenum">
              <a:rPr lang="en-US" smtClean="0"/>
              <a:t>‹#›</a:t>
            </a:fld>
            <a:endParaRPr lang="en-US"/>
          </a:p>
        </p:txBody>
      </p:sp>
    </p:spTree>
    <p:extLst>
      <p:ext uri="{BB962C8B-B14F-4D97-AF65-F5344CB8AC3E}">
        <p14:creationId xmlns:p14="http://schemas.microsoft.com/office/powerpoint/2010/main" val="1386119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Map of Northern Hemisphere Permafrost: 1997</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Map of permafrost compiled in 1997 by the International Permafrost Assoc.</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Permafrost</a:t>
            </a:r>
            <a:r>
              <a:rPr lang="en-US" sz="1200" i="0" kern="1200" dirty="0" smtClean="0">
                <a:solidFill>
                  <a:schemeClr val="tx1"/>
                </a:solidFill>
                <a:latin typeface="+mn-lt"/>
                <a:ea typeface="+mn-ea"/>
                <a:cs typeface="+mn-cs"/>
              </a:rPr>
              <a:t> is defined as soil, rock, and any other subsurface Earth material that exists at or below 0 °C for two or more consecutive years. Current maps of permafrost in the Northern Hemisphere (20° N to 90° N) are based on digitized versions of this map, compiled in 1997 by the International Permafrost Association. The map contributes to a unified international dataset that depicts the distribution and properties of permafrost and ground ice. Colors indicate permafrost extent, estimated in percent area.</a:t>
            </a:r>
          </a:p>
          <a:p>
            <a:r>
              <a:rPr lang="en-US" sz="1200" i="0" kern="1200" dirty="0" smtClean="0">
                <a:solidFill>
                  <a:schemeClr val="tx1"/>
                </a:solidFill>
                <a:latin typeface="+mn-lt"/>
                <a:ea typeface="+mn-ea"/>
                <a:cs typeface="+mn-cs"/>
              </a:rPr>
              <a:t>While ground-based instruments can be used to obtain reliable measurements of permafrost at specific locations, it is difficult to make continuous measurements of permafrost because of its remoteness and vast distribution. Satellite observations from space, however, can cover broad areas and provide frequent measurements. The Soil Moisture Active Passive, or SMAP, mission is NASA’s first Earth-observing satellite mission designed to collect continuous global observations of surface soil moisture conditions as well as whether or not the water contained within the soil is frozen or thawed—called its </a:t>
            </a:r>
            <a:r>
              <a:rPr lang="en-US" sz="1200" i="1" kern="1200" dirty="0" smtClean="0">
                <a:solidFill>
                  <a:schemeClr val="tx1"/>
                </a:solidFill>
                <a:latin typeface="+mn-lt"/>
                <a:ea typeface="+mn-ea"/>
                <a:cs typeface="+mn-cs"/>
              </a:rPr>
              <a:t>freeze/thaw state</a:t>
            </a:r>
            <a:r>
              <a:rPr lang="en-US" sz="1200" i="0" kern="1200" dirty="0" smtClean="0">
                <a:solidFill>
                  <a:schemeClr val="tx1"/>
                </a:solidFill>
                <a:latin typeface="+mn-lt"/>
                <a:ea typeface="+mn-ea"/>
                <a:cs typeface="+mn-cs"/>
              </a:rPr>
              <a:t>—every 2-3 days at 3-40 km (~2-25 mi) spatial resolution. These data will help quantify the nature, extent, timing, and duration of landscape seasonal freeze/thaw state transitions as well as help detect permafrost thaw.</a:t>
            </a:r>
            <a:endParaRPr lang="en-US" dirty="0"/>
          </a:p>
        </p:txBody>
      </p:sp>
      <p:sp>
        <p:nvSpPr>
          <p:cNvPr id="4" name="Slide Number Placeholder 3"/>
          <p:cNvSpPr>
            <a:spLocks noGrp="1"/>
          </p:cNvSpPr>
          <p:nvPr>
            <p:ph type="sldNum" sz="quarter" idx="10"/>
          </p:nvPr>
        </p:nvSpPr>
        <p:spPr/>
        <p:txBody>
          <a:bodyPr/>
          <a:lstStyle/>
          <a:p>
            <a:fld id="{C316320F-5590-C540-A88B-C224CF10C523}" type="slidenum">
              <a:rPr lang="en-US" smtClean="0"/>
              <a:t>1</a:t>
            </a:fld>
            <a:endParaRPr lang="en-US"/>
          </a:p>
        </p:txBody>
      </p:sp>
    </p:spTree>
    <p:extLst>
      <p:ext uri="{BB962C8B-B14F-4D97-AF65-F5344CB8AC3E}">
        <p14:creationId xmlns:p14="http://schemas.microsoft.com/office/powerpoint/2010/main" val="295926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Map of Northern Hemisphere Permafrost: 2012</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Digitized version </a:t>
            </a:r>
            <a:r>
              <a:rPr lang="en-US" sz="1200" kern="1200" smtClean="0">
                <a:solidFill>
                  <a:schemeClr val="tx1"/>
                </a:solidFill>
                <a:latin typeface="+mn-lt"/>
                <a:ea typeface="+mn-ea"/>
                <a:cs typeface="+mn-cs"/>
              </a:rPr>
              <a:t>of a permafrost </a:t>
            </a:r>
            <a:r>
              <a:rPr lang="en-US" sz="1200" kern="1200" dirty="0" smtClean="0">
                <a:solidFill>
                  <a:schemeClr val="tx1"/>
                </a:solidFill>
                <a:latin typeface="+mn-lt"/>
                <a:ea typeface="+mn-ea"/>
                <a:cs typeface="+mn-cs"/>
              </a:rPr>
              <a:t>map originally compiled in 1997.</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Permafrost</a:t>
            </a:r>
            <a:r>
              <a:rPr lang="en-US" sz="1200" i="0" kern="1200" dirty="0" smtClean="0">
                <a:solidFill>
                  <a:schemeClr val="tx1"/>
                </a:solidFill>
                <a:latin typeface="+mn-lt"/>
                <a:ea typeface="+mn-ea"/>
                <a:cs typeface="+mn-cs"/>
              </a:rPr>
              <a:t> is defined as soil, rock, and any other subsurface Earth material that exists at or below 0 °C for two or more consecutive years. This map, updated on February 21, 2012, depicts the distribution and properties of permafrost and ground ice in the Northern Hemisphere (20° N to 90° N). Based on an original map compiled in 1997 by the International Permafrost Association, this version has been digitized and simplified to show continuous permafrost, discontinuous/sporadic permafrost, isolated patches of permafrost, as well as ice sheets and glaciers.</a:t>
            </a:r>
          </a:p>
          <a:p>
            <a:r>
              <a:rPr lang="en-US" sz="1200" i="0" kern="1200" dirty="0" smtClean="0">
                <a:solidFill>
                  <a:schemeClr val="tx1"/>
                </a:solidFill>
                <a:latin typeface="+mn-lt"/>
                <a:ea typeface="+mn-ea"/>
                <a:cs typeface="+mn-cs"/>
              </a:rPr>
              <a:t>While ground-based instruments can be used to obtain reliable measurements of permafrost at specific locations, it is difficult to make continuous measurements of permafrost because of its remoteness and vast distribution. Satellite observations from space, however, can cover broad areas and provide frequent measurements. The Soil Moisture Active Passive, or SMAP, mission is NASA’s first Earth-observing satellite mission designed to collect continuous global observations of surface soil moisture conditions as well as whether or not the water contained within the soil is frozen or thawed—called its </a:t>
            </a:r>
            <a:r>
              <a:rPr lang="en-US" sz="1200" i="1" kern="1200" dirty="0" smtClean="0">
                <a:solidFill>
                  <a:schemeClr val="tx1"/>
                </a:solidFill>
                <a:latin typeface="+mn-lt"/>
                <a:ea typeface="+mn-ea"/>
                <a:cs typeface="+mn-cs"/>
              </a:rPr>
              <a:t>freeze/thaw state</a:t>
            </a:r>
            <a:r>
              <a:rPr lang="en-US" sz="1200" i="0" kern="1200" dirty="0" smtClean="0">
                <a:solidFill>
                  <a:schemeClr val="tx1"/>
                </a:solidFill>
                <a:latin typeface="+mn-lt"/>
                <a:ea typeface="+mn-ea"/>
                <a:cs typeface="+mn-cs"/>
              </a:rPr>
              <a:t>—every 2-3 days at 3-40 km (~2-25 mi) spatial resolution. These data will help quantify the nature, extent, timing, and duration of landscape seasonal freeze/thaw state transitions as well as help detect permafrost thaw.</a:t>
            </a:r>
            <a:endParaRPr lang="en-US" dirty="0"/>
          </a:p>
        </p:txBody>
      </p:sp>
      <p:sp>
        <p:nvSpPr>
          <p:cNvPr id="4" name="Slide Number Placeholder 3"/>
          <p:cNvSpPr>
            <a:spLocks noGrp="1"/>
          </p:cNvSpPr>
          <p:nvPr>
            <p:ph type="sldNum" sz="quarter" idx="10"/>
          </p:nvPr>
        </p:nvSpPr>
        <p:spPr/>
        <p:txBody>
          <a:bodyPr/>
          <a:lstStyle/>
          <a:p>
            <a:fld id="{C316320F-5590-C540-A88B-C224CF10C523}" type="slidenum">
              <a:rPr lang="en-US" smtClean="0"/>
              <a:t>2</a:t>
            </a:fld>
            <a:endParaRPr lang="en-US"/>
          </a:p>
        </p:txBody>
      </p:sp>
    </p:spTree>
    <p:extLst>
      <p:ext uri="{BB962C8B-B14F-4D97-AF65-F5344CB8AC3E}">
        <p14:creationId xmlns:p14="http://schemas.microsoft.com/office/powerpoint/2010/main" val="407247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2/5/15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mafrost_northern_hemisphere_or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00" y="0"/>
            <a:ext cx="7273925" cy="5143500"/>
          </a:xfrm>
          <a:prstGeom prst="rect">
            <a:avLst/>
          </a:prstGeom>
        </p:spPr>
      </p:pic>
    </p:spTree>
    <p:extLst>
      <p:ext uri="{BB962C8B-B14F-4D97-AF65-F5344CB8AC3E}">
        <p14:creationId xmlns:p14="http://schemas.microsoft.com/office/powerpoint/2010/main" val="428759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mafrost_northern_hemisphere_une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7937177"/>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TotalTime>
  <Words>548</Words>
  <Application>Microsoft Macintosh PowerPoint</Application>
  <PresentationFormat>On-screen Show (16:9)</PresentationFormat>
  <Paragraphs>14</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2</cp:revision>
  <dcterms:created xsi:type="dcterms:W3CDTF">2015-02-05T15:31:01Z</dcterms:created>
  <dcterms:modified xsi:type="dcterms:W3CDTF">2015-02-05T15:41:44Z</dcterms:modified>
</cp:coreProperties>
</file>