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71719" autoAdjust="0"/>
  </p:normalViewPr>
  <p:slideViewPr>
    <p:cSldViewPr snapToGrid="0" snapToObjects="1">
      <p:cViewPr varScale="1">
        <p:scale>
          <a:sx n="119" d="100"/>
          <a:sy n="119" d="100"/>
        </p:scale>
        <p:origin x="-336"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A19780-0CD4-704E-9F35-F89187776041}" type="datetimeFigureOut">
              <a:rPr lang="en-US" smtClean="0"/>
              <a:t>4/29/14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5A417E-4A62-4249-A419-CFBB345E4018}" type="slidenum">
              <a:rPr lang="en-US" smtClean="0"/>
              <a:t>‹#›</a:t>
            </a:fld>
            <a:endParaRPr lang="en-US"/>
          </a:p>
        </p:txBody>
      </p:sp>
    </p:spTree>
    <p:extLst>
      <p:ext uri="{BB962C8B-B14F-4D97-AF65-F5344CB8AC3E}">
        <p14:creationId xmlns:p14="http://schemas.microsoft.com/office/powerpoint/2010/main" val="12883518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22h"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err="1" smtClean="0">
                <a:solidFill>
                  <a:schemeClr val="tx1"/>
                </a:solidFill>
                <a:latin typeface="Helvetica"/>
                <a:ea typeface="+mn-ea"/>
                <a:cs typeface="Helvetica"/>
              </a:rPr>
              <a:t>Topsy</a:t>
            </a:r>
            <a:r>
              <a:rPr lang="en-US" sz="1200" b="1" kern="1200" dirty="0" smtClean="0">
                <a:solidFill>
                  <a:schemeClr val="tx1"/>
                </a:solidFill>
                <a:latin typeface="Helvetica"/>
                <a:ea typeface="+mn-ea"/>
                <a:cs typeface="Helvetica"/>
              </a:rPr>
              <a:t> </a:t>
            </a:r>
            <a:r>
              <a:rPr lang="en-US" sz="1200" b="1" kern="1200" dirty="0" err="1" smtClean="0">
                <a:solidFill>
                  <a:schemeClr val="tx1"/>
                </a:solidFill>
                <a:latin typeface="Helvetica"/>
                <a:ea typeface="+mn-ea"/>
                <a:cs typeface="Helvetica"/>
              </a:rPr>
              <a:t>Turvy</a:t>
            </a:r>
            <a:r>
              <a:rPr lang="en-US" sz="1200" b="1" kern="1200" dirty="0" smtClean="0">
                <a:solidFill>
                  <a:schemeClr val="tx1"/>
                </a:solidFill>
                <a:latin typeface="Helvetica"/>
                <a:ea typeface="+mn-ea"/>
                <a:cs typeface="Helvetica"/>
              </a:rPr>
              <a:t> Black Holes</a:t>
            </a:r>
          </a:p>
          <a:p>
            <a:r>
              <a:rPr lang="en-US" sz="1200" kern="1200" dirty="0" smtClean="0">
                <a:solidFill>
                  <a:schemeClr val="tx1"/>
                </a:solidFill>
                <a:latin typeface="Helvetica"/>
                <a:ea typeface="+mn-ea"/>
                <a:cs typeface="Helvetica"/>
              </a:rPr>
              <a:t>The magenta spots in this image indicate two black holes in the spiral galaxy called NGC 1313, the </a:t>
            </a:r>
            <a:r>
              <a:rPr lang="en-US" sz="1200" kern="1200" dirty="0" err="1" smtClean="0">
                <a:solidFill>
                  <a:schemeClr val="tx1"/>
                </a:solidFill>
                <a:latin typeface="Helvetica"/>
                <a:ea typeface="+mn-ea"/>
                <a:cs typeface="Helvetica"/>
              </a:rPr>
              <a:t>Topsy</a:t>
            </a:r>
            <a:r>
              <a:rPr lang="en-US" sz="1200" kern="1200" dirty="0" smtClean="0">
                <a:solidFill>
                  <a:schemeClr val="tx1"/>
                </a:solidFill>
                <a:latin typeface="Helvetica"/>
                <a:ea typeface="+mn-ea"/>
                <a:cs typeface="Helvetica"/>
              </a:rPr>
              <a:t> </a:t>
            </a:r>
            <a:r>
              <a:rPr lang="en-US" sz="1200" kern="1200" dirty="0" err="1" smtClean="0">
                <a:solidFill>
                  <a:schemeClr val="tx1"/>
                </a:solidFill>
                <a:latin typeface="Helvetica"/>
                <a:ea typeface="+mn-ea"/>
                <a:cs typeface="Helvetica"/>
              </a:rPr>
              <a:t>Turvy</a:t>
            </a:r>
            <a:r>
              <a:rPr lang="en-US" sz="1200" kern="1200" dirty="0" smtClean="0">
                <a:solidFill>
                  <a:schemeClr val="tx1"/>
                </a:solidFill>
                <a:latin typeface="Helvetica"/>
                <a:ea typeface="+mn-ea"/>
                <a:cs typeface="Helvetica"/>
              </a:rPr>
              <a:t> galaxy. Both black holes belong to a class called </a:t>
            </a:r>
            <a:r>
              <a:rPr lang="en-US" sz="1200" kern="1200" dirty="0" err="1" smtClean="0">
                <a:solidFill>
                  <a:schemeClr val="tx1"/>
                </a:solidFill>
                <a:latin typeface="Helvetica"/>
                <a:ea typeface="+mn-ea"/>
                <a:cs typeface="Helvetica"/>
              </a:rPr>
              <a:t>ultraluminous</a:t>
            </a:r>
            <a:r>
              <a:rPr lang="en-US" sz="1200" kern="1200" dirty="0" smtClean="0">
                <a:solidFill>
                  <a:schemeClr val="tx1"/>
                </a:solidFill>
                <a:latin typeface="Helvetica"/>
                <a:ea typeface="+mn-ea"/>
                <a:cs typeface="Helvetica"/>
              </a:rPr>
              <a:t> X-ray sources, or ULXs. The magenta X-ray data come from NASA's Nuclear Spectroscopic Telescopic Array (</a:t>
            </a:r>
            <a:r>
              <a:rPr lang="en-US" sz="1200" kern="1200" dirty="0" err="1" smtClean="0">
                <a:solidFill>
                  <a:schemeClr val="tx1"/>
                </a:solidFill>
                <a:latin typeface="Helvetica"/>
                <a:ea typeface="+mn-ea"/>
                <a:cs typeface="Helvetica"/>
              </a:rPr>
              <a:t>NuSTAR</a:t>
            </a:r>
            <a:r>
              <a:rPr lang="en-US" sz="1200" kern="1200" dirty="0" smtClean="0">
                <a:solidFill>
                  <a:schemeClr val="tx1"/>
                </a:solidFill>
                <a:latin typeface="Helvetica"/>
                <a:ea typeface="+mn-ea"/>
                <a:cs typeface="Helvetica"/>
              </a:rPr>
              <a:t>) and are overlaid on a visible image from the Digitized Sky Survey.</a:t>
            </a:r>
          </a:p>
          <a:p>
            <a:endParaRPr lang="en-US" sz="1200" kern="1200" dirty="0" smtClean="0">
              <a:solidFill>
                <a:schemeClr val="tx1"/>
              </a:solidFill>
              <a:latin typeface="Helvetica"/>
              <a:ea typeface="+mn-ea"/>
              <a:cs typeface="Helvetica"/>
            </a:endParaRPr>
          </a:p>
          <a:p>
            <a:r>
              <a:rPr lang="en-US" sz="1200" kern="1200" dirty="0" smtClean="0">
                <a:solidFill>
                  <a:schemeClr val="tx1"/>
                </a:solidFill>
                <a:latin typeface="Helvetica"/>
                <a:ea typeface="+mn-ea"/>
                <a:cs typeface="Helvetica"/>
              </a:rPr>
              <a:t>ULXs consist of black holes actively accreting, or feeding, off material drawn in from a partner star. Astronomers are trying to figure out why ULXs shine so brightly with X-rays.</a:t>
            </a:r>
          </a:p>
          <a:p>
            <a:r>
              <a:rPr lang="en-US" sz="1200" kern="1200" dirty="0" err="1" smtClean="0">
                <a:solidFill>
                  <a:schemeClr val="tx1"/>
                </a:solidFill>
                <a:latin typeface="Helvetica"/>
                <a:ea typeface="+mn-ea"/>
                <a:cs typeface="Helvetica"/>
              </a:rPr>
              <a:t>NuSTAR's</a:t>
            </a:r>
            <a:r>
              <a:rPr lang="en-US" sz="1200" kern="1200" dirty="0" smtClean="0">
                <a:solidFill>
                  <a:schemeClr val="tx1"/>
                </a:solidFill>
                <a:latin typeface="Helvetica"/>
                <a:ea typeface="+mn-ea"/>
                <a:cs typeface="Helvetica"/>
              </a:rPr>
              <a:t> new high-energy X-ray data on NGC 1313 helped narrow down the masses of the black holes in the ULXs: the black hole closer to the center of the galaxy is about 70 to 100 times that of our sun. The other black hole is probably smaller, about 30 solar masses.</a:t>
            </a:r>
          </a:p>
          <a:p>
            <a:endParaRPr lang="en-US" sz="1200" kern="1200" dirty="0" smtClean="0">
              <a:solidFill>
                <a:schemeClr val="tx1"/>
              </a:solidFill>
              <a:latin typeface="Helvetica"/>
              <a:ea typeface="+mn-ea"/>
              <a:cs typeface="Helvetica"/>
            </a:endParaRPr>
          </a:p>
          <a:p>
            <a:r>
              <a:rPr lang="en-US" sz="1200" kern="1200" dirty="0" smtClean="0">
                <a:solidFill>
                  <a:schemeClr val="tx1"/>
                </a:solidFill>
                <a:latin typeface="Helvetica"/>
                <a:ea typeface="+mn-ea"/>
                <a:cs typeface="Helvetica"/>
              </a:rPr>
              <a:t>The </a:t>
            </a:r>
            <a:r>
              <a:rPr lang="en-US" sz="1200" kern="1200" dirty="0" err="1" smtClean="0">
                <a:solidFill>
                  <a:schemeClr val="tx1"/>
                </a:solidFill>
                <a:latin typeface="Helvetica"/>
                <a:ea typeface="+mn-ea"/>
                <a:cs typeface="Helvetica"/>
              </a:rPr>
              <a:t>Topsy</a:t>
            </a:r>
            <a:r>
              <a:rPr lang="en-US" sz="1200" kern="1200" dirty="0" smtClean="0">
                <a:solidFill>
                  <a:schemeClr val="tx1"/>
                </a:solidFill>
                <a:latin typeface="Helvetica"/>
                <a:ea typeface="+mn-ea"/>
                <a:cs typeface="Helvetica"/>
              </a:rPr>
              <a:t> </a:t>
            </a:r>
            <a:r>
              <a:rPr lang="en-US" sz="1200" kern="1200" dirty="0" err="1" smtClean="0">
                <a:solidFill>
                  <a:schemeClr val="tx1"/>
                </a:solidFill>
                <a:latin typeface="Helvetica"/>
                <a:ea typeface="+mn-ea"/>
                <a:cs typeface="Helvetica"/>
              </a:rPr>
              <a:t>Turvy</a:t>
            </a:r>
            <a:r>
              <a:rPr lang="en-US" sz="1200" kern="1200" dirty="0" smtClean="0">
                <a:solidFill>
                  <a:schemeClr val="tx1"/>
                </a:solidFill>
                <a:latin typeface="Helvetica"/>
                <a:ea typeface="+mn-ea"/>
                <a:cs typeface="Helvetica"/>
              </a:rPr>
              <a:t> galaxy is located about 13 million light-years away in the Reticulum constellation.</a:t>
            </a:r>
          </a:p>
          <a:p>
            <a:endParaRPr lang="en-US" sz="1200" kern="1200" dirty="0" smtClean="0">
              <a:solidFill>
                <a:schemeClr val="tx1"/>
              </a:solidFill>
              <a:latin typeface="Helvetica"/>
              <a:ea typeface="+mn-ea"/>
              <a:cs typeface="Helvetica"/>
            </a:endParaRPr>
          </a:p>
          <a:p>
            <a:r>
              <a:rPr lang="en-US" sz="1200" b="1" kern="1200" dirty="0" smtClean="0">
                <a:solidFill>
                  <a:schemeClr val="tx1"/>
                </a:solidFill>
                <a:latin typeface="Helvetica"/>
                <a:ea typeface="+mn-ea"/>
                <a:cs typeface="Helvetica"/>
              </a:rPr>
              <a:t>Credit: </a:t>
            </a:r>
            <a:r>
              <a:rPr lang="en-US" sz="1200" b="0" kern="1200" dirty="0" smtClean="0">
                <a:solidFill>
                  <a:schemeClr val="tx1"/>
                </a:solidFill>
                <a:latin typeface="Helvetica"/>
                <a:ea typeface="+mn-ea"/>
                <a:cs typeface="Helvetica"/>
              </a:rPr>
              <a:t>NASA/JPL-</a:t>
            </a:r>
            <a:r>
              <a:rPr lang="en-US" sz="1200" b="0" kern="1200" smtClean="0">
                <a:solidFill>
                  <a:schemeClr val="tx1"/>
                </a:solidFill>
                <a:latin typeface="Helvetica"/>
                <a:ea typeface="+mn-ea"/>
                <a:cs typeface="Helvetica"/>
              </a:rPr>
              <a:t>Caltech</a:t>
            </a:r>
            <a:r>
              <a:rPr lang="en-US" sz="1200" b="0" kern="1200" smtClean="0">
                <a:solidFill>
                  <a:schemeClr val="tx1"/>
                </a:solidFill>
                <a:latin typeface="Helvetica"/>
                <a:ea typeface="+mn-ea"/>
                <a:cs typeface="Helvetica"/>
              </a:rPr>
              <a:t>/IRAP</a:t>
            </a:r>
            <a:endParaRPr lang="en-US" sz="1200" b="0" kern="1200" dirty="0" smtClean="0">
              <a:solidFill>
                <a:schemeClr val="tx1"/>
              </a:solidFill>
              <a:latin typeface="Helvetica"/>
              <a:ea typeface="+mn-ea"/>
              <a:cs typeface="Helvetica"/>
            </a:endParaRPr>
          </a:p>
          <a:p>
            <a:endParaRPr lang="en-US" sz="1200" b="0" kern="1200" dirty="0" smtClean="0">
              <a:solidFill>
                <a:schemeClr val="tx1"/>
              </a:solidFill>
              <a:latin typeface="Helvetica"/>
              <a:ea typeface="+mn-ea"/>
              <a:cs typeface="Helvetica"/>
            </a:endParaRPr>
          </a:p>
          <a:p>
            <a:r>
              <a:rPr lang="en-US" sz="1200" b="1" kern="1200" dirty="0" smtClean="0">
                <a:solidFill>
                  <a:schemeClr val="tx1"/>
                </a:solidFill>
                <a:latin typeface="Helvetica"/>
                <a:ea typeface="+mn-ea"/>
                <a:cs typeface="Helvetica"/>
              </a:rPr>
              <a:t>Source:</a:t>
            </a:r>
            <a:r>
              <a:rPr lang="en-US" sz="1200" b="0" kern="1200" dirty="0" smtClean="0">
                <a:solidFill>
                  <a:schemeClr val="tx1"/>
                </a:solidFill>
                <a:latin typeface="Helvetica"/>
                <a:ea typeface="+mn-ea"/>
                <a:cs typeface="Helvetica"/>
              </a:rPr>
              <a:t> (image and caption)  </a:t>
            </a:r>
            <a:r>
              <a:rPr lang="en-US" sz="1200" b="0" u="none" kern="1200" dirty="0" smtClean="0">
                <a:solidFill>
                  <a:schemeClr val="tx1"/>
                </a:solidFill>
                <a:latin typeface="Helvetica"/>
                <a:ea typeface="+mn-ea"/>
                <a:cs typeface="Helvetica"/>
                <a:hlinkClick r:id="rId3"/>
              </a:rPr>
              <a:t>http://www.nasa.gov/mission_pages/nustar/multimedia/topsy-turvy-black-holes-20131126.html#.UvKB2vZ8PqA</a:t>
            </a:r>
            <a:endParaRPr lang="en-US" sz="1200" b="1" u="none" kern="1200" dirty="0" smtClean="0">
              <a:solidFill>
                <a:schemeClr val="tx1"/>
              </a:solidFill>
              <a:latin typeface="Helvetica"/>
              <a:ea typeface="+mn-ea"/>
              <a:cs typeface="Helvetica"/>
              <a:hlinkClick r:id="rId3"/>
            </a:endParaRPr>
          </a:p>
          <a:p>
            <a:r>
              <a:rPr lang="en-US" sz="1200" b="0" kern="1200" dirty="0" smtClean="0">
                <a:solidFill>
                  <a:schemeClr val="tx1"/>
                </a:solidFill>
                <a:latin typeface="Helvetica"/>
                <a:ea typeface="+mn-ea"/>
                <a:cs typeface="Helvetica"/>
              </a:rPr>
              <a:t>              (full story) http://</a:t>
            </a:r>
            <a:r>
              <a:rPr lang="en-US" sz="1200" b="0" kern="1200" dirty="0" err="1" smtClean="0">
                <a:solidFill>
                  <a:schemeClr val="tx1"/>
                </a:solidFill>
                <a:latin typeface="Helvetica"/>
                <a:ea typeface="+mn-ea"/>
                <a:cs typeface="Helvetica"/>
              </a:rPr>
              <a:t>www.nasa.gov</a:t>
            </a:r>
            <a:r>
              <a:rPr lang="en-US" sz="1200" b="0" kern="1200" dirty="0" smtClean="0">
                <a:solidFill>
                  <a:schemeClr val="tx1"/>
                </a:solidFill>
                <a:latin typeface="Helvetica"/>
                <a:ea typeface="+mn-ea"/>
                <a:cs typeface="Helvetica"/>
              </a:rPr>
              <a:t>/</a:t>
            </a:r>
            <a:r>
              <a:rPr lang="en-US" sz="1200" b="0" kern="1200" dirty="0" err="1" smtClean="0">
                <a:solidFill>
                  <a:schemeClr val="tx1"/>
                </a:solidFill>
                <a:latin typeface="Helvetica"/>
                <a:ea typeface="+mn-ea"/>
                <a:cs typeface="Helvetica"/>
              </a:rPr>
              <a:t>jpl</a:t>
            </a:r>
            <a:r>
              <a:rPr lang="en-US" sz="1200" b="0" kern="1200" dirty="0" smtClean="0">
                <a:solidFill>
                  <a:schemeClr val="tx1"/>
                </a:solidFill>
                <a:latin typeface="Helvetica"/>
                <a:ea typeface="+mn-ea"/>
                <a:cs typeface="Helvetica"/>
              </a:rPr>
              <a:t>/</a:t>
            </a:r>
            <a:r>
              <a:rPr lang="en-US" sz="1200" b="0" kern="1200" dirty="0" err="1" smtClean="0">
                <a:solidFill>
                  <a:schemeClr val="tx1"/>
                </a:solidFill>
                <a:latin typeface="Helvetica"/>
                <a:ea typeface="+mn-ea"/>
                <a:cs typeface="Helvetica"/>
              </a:rPr>
              <a:t>nustar</a:t>
            </a:r>
            <a:r>
              <a:rPr lang="en-US" sz="1200" b="0" kern="1200" dirty="0" smtClean="0">
                <a:solidFill>
                  <a:schemeClr val="tx1"/>
                </a:solidFill>
                <a:latin typeface="Helvetica"/>
                <a:ea typeface="+mn-ea"/>
                <a:cs typeface="Helvetica"/>
              </a:rPr>
              <a:t>/black-holes-20131126.html#.UvK73_Z8PqD</a:t>
            </a:r>
          </a:p>
          <a:p>
            <a:endParaRPr lang="en-US" sz="1200" b="0" kern="1200" dirty="0" smtClean="0">
              <a:solidFill>
                <a:schemeClr val="tx1"/>
              </a:solidFill>
              <a:latin typeface="Helvetica"/>
              <a:ea typeface="+mn-ea"/>
              <a:cs typeface="Helvetica"/>
            </a:endParaRPr>
          </a:p>
          <a:p>
            <a:r>
              <a:rPr lang="en-US" sz="1200" b="0" kern="1200" dirty="0" smtClean="0">
                <a:solidFill>
                  <a:schemeClr val="tx1"/>
                </a:solidFill>
                <a:latin typeface="Helvetica"/>
                <a:ea typeface="+mn-ea"/>
                <a:cs typeface="Helvetica"/>
              </a:rPr>
              <a:t>December 9, 2013</a:t>
            </a:r>
            <a:endParaRPr lang="en-US" sz="1200" b="1" kern="1200" dirty="0" smtClean="0">
              <a:solidFill>
                <a:schemeClr val="tx1"/>
              </a:solidFill>
              <a:latin typeface="Helvetica"/>
              <a:ea typeface="+mn-ea"/>
              <a:cs typeface="Helvetica"/>
            </a:endParaRPr>
          </a:p>
        </p:txBody>
      </p:sp>
      <p:sp>
        <p:nvSpPr>
          <p:cNvPr id="4" name="Slide Number Placeholder 3"/>
          <p:cNvSpPr>
            <a:spLocks noGrp="1"/>
          </p:cNvSpPr>
          <p:nvPr>
            <p:ph type="sldNum" sz="quarter" idx="10"/>
          </p:nvPr>
        </p:nvSpPr>
        <p:spPr/>
        <p:txBody>
          <a:bodyPr/>
          <a:lstStyle/>
          <a:p>
            <a:fld id="{64A84229-6074-234E-A33F-2769B5DEA9E9}" type="slidenum">
              <a:rPr lang="en-US" smtClean="0"/>
              <a:t>1</a:t>
            </a:fld>
            <a:endParaRPr lang="en-US"/>
          </a:p>
        </p:txBody>
      </p:sp>
    </p:spTree>
    <p:extLst>
      <p:ext uri="{BB962C8B-B14F-4D97-AF65-F5344CB8AC3E}">
        <p14:creationId xmlns:p14="http://schemas.microsoft.com/office/powerpoint/2010/main" val="364512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B76102-030E-1D45-A044-A0FACF39AB47}" type="datetimeFigureOut">
              <a:rPr lang="en-US" smtClean="0"/>
              <a:t>4/29/14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47E36-94FA-AA40-B8D7-7BE4517023E9}" type="slidenum">
              <a:rPr lang="en-US" smtClean="0"/>
              <a:t>‹#›</a:t>
            </a:fld>
            <a:endParaRPr lang="en-US"/>
          </a:p>
        </p:txBody>
      </p:sp>
    </p:spTree>
    <p:extLst>
      <p:ext uri="{BB962C8B-B14F-4D97-AF65-F5344CB8AC3E}">
        <p14:creationId xmlns:p14="http://schemas.microsoft.com/office/powerpoint/2010/main" val="2771658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B76102-030E-1D45-A044-A0FACF39AB47}" type="datetimeFigureOut">
              <a:rPr lang="en-US" smtClean="0"/>
              <a:t>4/29/14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47E36-94FA-AA40-B8D7-7BE4517023E9}" type="slidenum">
              <a:rPr lang="en-US" smtClean="0"/>
              <a:t>‹#›</a:t>
            </a:fld>
            <a:endParaRPr lang="en-US"/>
          </a:p>
        </p:txBody>
      </p:sp>
    </p:spTree>
    <p:extLst>
      <p:ext uri="{BB962C8B-B14F-4D97-AF65-F5344CB8AC3E}">
        <p14:creationId xmlns:p14="http://schemas.microsoft.com/office/powerpoint/2010/main" val="2444283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B76102-030E-1D45-A044-A0FACF39AB47}" type="datetimeFigureOut">
              <a:rPr lang="en-US" smtClean="0"/>
              <a:t>4/29/14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47E36-94FA-AA40-B8D7-7BE4517023E9}" type="slidenum">
              <a:rPr lang="en-US" smtClean="0"/>
              <a:t>‹#›</a:t>
            </a:fld>
            <a:endParaRPr lang="en-US"/>
          </a:p>
        </p:txBody>
      </p:sp>
    </p:spTree>
    <p:extLst>
      <p:ext uri="{BB962C8B-B14F-4D97-AF65-F5344CB8AC3E}">
        <p14:creationId xmlns:p14="http://schemas.microsoft.com/office/powerpoint/2010/main" val="457438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B76102-030E-1D45-A044-A0FACF39AB47}" type="datetimeFigureOut">
              <a:rPr lang="en-US" smtClean="0"/>
              <a:t>4/29/14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47E36-94FA-AA40-B8D7-7BE4517023E9}" type="slidenum">
              <a:rPr lang="en-US" smtClean="0"/>
              <a:t>‹#›</a:t>
            </a:fld>
            <a:endParaRPr lang="en-US"/>
          </a:p>
        </p:txBody>
      </p:sp>
    </p:spTree>
    <p:extLst>
      <p:ext uri="{BB962C8B-B14F-4D97-AF65-F5344CB8AC3E}">
        <p14:creationId xmlns:p14="http://schemas.microsoft.com/office/powerpoint/2010/main" val="1298492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B76102-030E-1D45-A044-A0FACF39AB47}" type="datetimeFigureOut">
              <a:rPr lang="en-US" smtClean="0"/>
              <a:t>4/29/14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47E36-94FA-AA40-B8D7-7BE4517023E9}" type="slidenum">
              <a:rPr lang="en-US" smtClean="0"/>
              <a:t>‹#›</a:t>
            </a:fld>
            <a:endParaRPr lang="en-US"/>
          </a:p>
        </p:txBody>
      </p:sp>
    </p:spTree>
    <p:extLst>
      <p:ext uri="{BB962C8B-B14F-4D97-AF65-F5344CB8AC3E}">
        <p14:creationId xmlns:p14="http://schemas.microsoft.com/office/powerpoint/2010/main" val="185939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B76102-030E-1D45-A044-A0FACF39AB47}" type="datetimeFigureOut">
              <a:rPr lang="en-US" smtClean="0"/>
              <a:t>4/29/14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47E36-94FA-AA40-B8D7-7BE4517023E9}" type="slidenum">
              <a:rPr lang="en-US" smtClean="0"/>
              <a:t>‹#›</a:t>
            </a:fld>
            <a:endParaRPr lang="en-US"/>
          </a:p>
        </p:txBody>
      </p:sp>
    </p:spTree>
    <p:extLst>
      <p:ext uri="{BB962C8B-B14F-4D97-AF65-F5344CB8AC3E}">
        <p14:creationId xmlns:p14="http://schemas.microsoft.com/office/powerpoint/2010/main" val="4205563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B76102-030E-1D45-A044-A0FACF39AB47}" type="datetimeFigureOut">
              <a:rPr lang="en-US" smtClean="0"/>
              <a:t>4/29/14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B47E36-94FA-AA40-B8D7-7BE4517023E9}" type="slidenum">
              <a:rPr lang="en-US" smtClean="0"/>
              <a:t>‹#›</a:t>
            </a:fld>
            <a:endParaRPr lang="en-US"/>
          </a:p>
        </p:txBody>
      </p:sp>
    </p:spTree>
    <p:extLst>
      <p:ext uri="{BB962C8B-B14F-4D97-AF65-F5344CB8AC3E}">
        <p14:creationId xmlns:p14="http://schemas.microsoft.com/office/powerpoint/2010/main" val="149967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B76102-030E-1D45-A044-A0FACF39AB47}" type="datetimeFigureOut">
              <a:rPr lang="en-US" smtClean="0"/>
              <a:t>4/29/14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B47E36-94FA-AA40-B8D7-7BE4517023E9}" type="slidenum">
              <a:rPr lang="en-US" smtClean="0"/>
              <a:t>‹#›</a:t>
            </a:fld>
            <a:endParaRPr lang="en-US"/>
          </a:p>
        </p:txBody>
      </p:sp>
    </p:spTree>
    <p:extLst>
      <p:ext uri="{BB962C8B-B14F-4D97-AF65-F5344CB8AC3E}">
        <p14:creationId xmlns:p14="http://schemas.microsoft.com/office/powerpoint/2010/main" val="3134589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76102-030E-1D45-A044-A0FACF39AB47}" type="datetimeFigureOut">
              <a:rPr lang="en-US" smtClean="0"/>
              <a:t>4/29/14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B47E36-94FA-AA40-B8D7-7BE4517023E9}" type="slidenum">
              <a:rPr lang="en-US" smtClean="0"/>
              <a:t>‹#›</a:t>
            </a:fld>
            <a:endParaRPr lang="en-US"/>
          </a:p>
        </p:txBody>
      </p:sp>
    </p:spTree>
    <p:extLst>
      <p:ext uri="{BB962C8B-B14F-4D97-AF65-F5344CB8AC3E}">
        <p14:creationId xmlns:p14="http://schemas.microsoft.com/office/powerpoint/2010/main" val="1165990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76102-030E-1D45-A044-A0FACF39AB47}" type="datetimeFigureOut">
              <a:rPr lang="en-US" smtClean="0"/>
              <a:t>4/29/14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47E36-94FA-AA40-B8D7-7BE4517023E9}" type="slidenum">
              <a:rPr lang="en-US" smtClean="0"/>
              <a:t>‹#›</a:t>
            </a:fld>
            <a:endParaRPr lang="en-US"/>
          </a:p>
        </p:txBody>
      </p:sp>
    </p:spTree>
    <p:extLst>
      <p:ext uri="{BB962C8B-B14F-4D97-AF65-F5344CB8AC3E}">
        <p14:creationId xmlns:p14="http://schemas.microsoft.com/office/powerpoint/2010/main" val="597591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76102-030E-1D45-A044-A0FACF39AB47}" type="datetimeFigureOut">
              <a:rPr lang="en-US" smtClean="0"/>
              <a:t>4/29/14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47E36-94FA-AA40-B8D7-7BE4517023E9}" type="slidenum">
              <a:rPr lang="en-US" smtClean="0"/>
              <a:t>‹#›</a:t>
            </a:fld>
            <a:endParaRPr lang="en-US"/>
          </a:p>
        </p:txBody>
      </p:sp>
    </p:spTree>
    <p:extLst>
      <p:ext uri="{BB962C8B-B14F-4D97-AF65-F5344CB8AC3E}">
        <p14:creationId xmlns:p14="http://schemas.microsoft.com/office/powerpoint/2010/main" val="16909307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B76102-030E-1D45-A044-A0FACF39AB47}" type="datetimeFigureOut">
              <a:rPr lang="en-US" smtClean="0"/>
              <a:t>4/29/14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AB47E36-94FA-AA40-B8D7-7BE4517023E9}" type="slidenum">
              <a:rPr lang="en-US" smtClean="0"/>
              <a:t>‹#›</a:t>
            </a:fld>
            <a:endParaRPr lang="en-US"/>
          </a:p>
        </p:txBody>
      </p:sp>
    </p:spTree>
    <p:extLst>
      <p:ext uri="{BB962C8B-B14F-4D97-AF65-F5344CB8AC3E}">
        <p14:creationId xmlns:p14="http://schemas.microsoft.com/office/powerpoint/2010/main" val="3720839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o black holes in the spiral galaxy NGC 1313 are designated in this image by magenta spots. Color image in X-ray data comes from NuSTAR spacecraft, overlaid on a visible image from the Digitized Sky Survey." title="Topsy Turvy Galaxy and Two black Ho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92529" cy="5198612"/>
          </a:xfrm>
          <a:prstGeom prst="rect">
            <a:avLst/>
          </a:prstGeom>
        </p:spPr>
      </p:pic>
    </p:spTree>
    <p:extLst>
      <p:ext uri="{BB962C8B-B14F-4D97-AF65-F5344CB8AC3E}">
        <p14:creationId xmlns:p14="http://schemas.microsoft.com/office/powerpoint/2010/main" val="3354299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1393</TotalTime>
  <Words>258</Words>
  <Application>Microsoft Macintosh PowerPoint</Application>
  <PresentationFormat>On-screen Show (16:9)</PresentationFormat>
  <Paragraphs>15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Manager/>
  <Company>NASA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Black Holes</dc:subject>
  <dc:creator>NASA</dc:creator>
  <cp:keywords/>
  <dc:description/>
  <cp:lastModifiedBy>Sally Bensusen</cp:lastModifiedBy>
  <cp:revision>22</cp:revision>
  <dcterms:created xsi:type="dcterms:W3CDTF">2012-10-22T14:00:59Z</dcterms:created>
  <dcterms:modified xsi:type="dcterms:W3CDTF">2014-04-29T15:43:33Z</dcterms:modified>
  <cp:category/>
</cp:coreProperties>
</file>