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7105" autoAdjust="0"/>
  </p:normalViewPr>
  <p:slideViewPr>
    <p:cSldViewPr snapToGrid="0" snapToObjects="1">
      <p:cViewPr varScale="1">
        <p:scale>
          <a:sx n="44" d="100"/>
          <a:sy n="44" d="100"/>
        </p:scale>
        <p:origin x="-936" y="-112"/>
      </p:cViewPr>
      <p:guideLst>
        <p:guide orient="horz" pos="1620"/>
        <p:guide pos="2880"/>
      </p:guideLst>
    </p:cSldViewPr>
  </p:slideViewPr>
  <p:notesTextViewPr>
    <p:cViewPr>
      <p:scale>
        <a:sx n="100" d="100"/>
        <a:sy n="100" d="100"/>
      </p:scale>
      <p:origin x="8"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C5C2C-5E46-8B47-A6D0-C715F31992AF}" type="datetimeFigureOut">
              <a:rPr lang="en-US" smtClean="0"/>
              <a:t>10/23/12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32E6F-DFEB-024C-914A-0547655B612E}" type="slidenum">
              <a:rPr lang="en-US" smtClean="0"/>
              <a:t>‹#›</a:t>
            </a:fld>
            <a:endParaRPr lang="en-US"/>
          </a:p>
        </p:txBody>
      </p:sp>
    </p:spTree>
    <p:extLst>
      <p:ext uri="{BB962C8B-B14F-4D97-AF65-F5344CB8AC3E}">
        <p14:creationId xmlns:p14="http://schemas.microsoft.com/office/powerpoint/2010/main" val="1110828669"/>
      </p:ext>
    </p:extLst>
  </p:cSld>
  <p:clrMap bg1="lt1" tx1="dk1" bg2="lt2" tx2="dk2" accent1="accent1" accent2="accent2" accent3="accent3" accent4="accent4" accent5="accent5" accent6="accent6" hlink="hlink" folHlink="folHlink"/>
  <p:notesStyle>
    <a:lvl1pPr marL="0" algn="l" defTabSz="408194" rtl="0" eaLnBrk="1" latinLnBrk="0" hangingPunct="1">
      <a:defRPr sz="1100" kern="1200">
        <a:solidFill>
          <a:schemeClr val="tx1"/>
        </a:solidFill>
        <a:latin typeface="+mn-lt"/>
        <a:ea typeface="+mn-ea"/>
        <a:cs typeface="+mn-cs"/>
      </a:defRPr>
    </a:lvl1pPr>
    <a:lvl2pPr marL="408194" algn="l" defTabSz="408194" rtl="0" eaLnBrk="1" latinLnBrk="0" hangingPunct="1">
      <a:defRPr sz="1100" kern="1200">
        <a:solidFill>
          <a:schemeClr val="tx1"/>
        </a:solidFill>
        <a:latin typeface="+mn-lt"/>
        <a:ea typeface="+mn-ea"/>
        <a:cs typeface="+mn-cs"/>
      </a:defRPr>
    </a:lvl2pPr>
    <a:lvl3pPr marL="816388" algn="l" defTabSz="408194" rtl="0" eaLnBrk="1" latinLnBrk="0" hangingPunct="1">
      <a:defRPr sz="1100" kern="1200">
        <a:solidFill>
          <a:schemeClr val="tx1"/>
        </a:solidFill>
        <a:latin typeface="+mn-lt"/>
        <a:ea typeface="+mn-ea"/>
        <a:cs typeface="+mn-cs"/>
      </a:defRPr>
    </a:lvl3pPr>
    <a:lvl4pPr marL="1224582" algn="l" defTabSz="408194" rtl="0" eaLnBrk="1" latinLnBrk="0" hangingPunct="1">
      <a:defRPr sz="1100" kern="1200">
        <a:solidFill>
          <a:schemeClr val="tx1"/>
        </a:solidFill>
        <a:latin typeface="+mn-lt"/>
        <a:ea typeface="+mn-ea"/>
        <a:cs typeface="+mn-cs"/>
      </a:defRPr>
    </a:lvl4pPr>
    <a:lvl5pPr marL="1632776" algn="l" defTabSz="408194" rtl="0" eaLnBrk="1" latinLnBrk="0" hangingPunct="1">
      <a:defRPr sz="1100" kern="1200">
        <a:solidFill>
          <a:schemeClr val="tx1"/>
        </a:solidFill>
        <a:latin typeface="+mn-lt"/>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500/a00353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smtClean="0">
                <a:solidFill>
                  <a:schemeClr val="tx1"/>
                </a:solidFill>
                <a:latin typeface="+mn-lt"/>
                <a:ea typeface="+mn-ea"/>
                <a:cs typeface="+mn-cs"/>
              </a:rPr>
              <a:t>How LRO Will Find Safe Landing Sites on the Moon:</a:t>
            </a:r>
          </a:p>
          <a:p>
            <a:endParaRPr lang="en-US" sz="1100" b="0" kern="1200" dirty="0" smtClean="0">
              <a:solidFill>
                <a:schemeClr val="tx1"/>
              </a:solidFill>
              <a:latin typeface="+mn-lt"/>
              <a:ea typeface="+mn-ea"/>
              <a:cs typeface="+mn-cs"/>
            </a:endParaRPr>
          </a:p>
          <a:p>
            <a:r>
              <a:rPr lang="en-US" sz="1100" b="0" kern="1200" dirty="0" smtClean="0">
                <a:solidFill>
                  <a:schemeClr val="tx1"/>
                </a:solidFill>
                <a:latin typeface="+mn-lt"/>
                <a:ea typeface="+mn-ea"/>
                <a:cs typeface="+mn-cs"/>
              </a:rPr>
              <a:t>Astronauts will want to avoid places with steep slopes that could tip the spacecraft, so LRO includes a laser ranging system that will build an elevation map to show the contours of the polar surface. The instrument, called the Lunar Orbiter Laser Altimeter (LOLA), records the time it takes for a laser pulse to travel from the spacecraft to the lunar surface and back to calculate the height of the lunar terrain. After a year in orbit aboard LRO, LOLA will have created an elevation map of the polar regions that is accurate to within a half-meter (20 inches) vertically and 50 meters (about 160 feet) horizontally. </a:t>
            </a:r>
          </a:p>
          <a:p>
            <a:r>
              <a:rPr lang="en-US" sz="1100" b="0" kern="1200" dirty="0" smtClean="0">
                <a:solidFill>
                  <a:schemeClr val="tx1"/>
                </a:solidFill>
                <a:latin typeface="+mn-lt"/>
                <a:ea typeface="+mn-ea"/>
                <a:cs typeface="+mn-cs"/>
              </a:rPr>
              <a:t>LRO will also use data from another instrument that measures temperatures to double-check the safe zone map. Temperatures change more rapidly in areas with loose materials (lots of rocks). By analyzing how quickly temperatures change in potential landing zones, planners using the instrument, named Diviner, can rule out areas that appear smooth but actually are likely to be rocky. </a:t>
            </a:r>
          </a:p>
          <a:p>
            <a:endParaRPr lang="en-US" sz="1100" b="1" kern="1200" dirty="0" smtClean="0">
              <a:solidFill>
                <a:schemeClr val="tx1"/>
              </a:solidFill>
              <a:latin typeface="+mn-lt"/>
              <a:ea typeface="+mn-ea"/>
              <a:cs typeface="+mn-cs"/>
            </a:endParaRPr>
          </a:p>
          <a:p>
            <a:endParaRPr lang="en-US" sz="1100" b="0" u="sng" kern="1200" dirty="0" smtClean="0">
              <a:solidFill>
                <a:schemeClr val="tx1"/>
              </a:solidFill>
              <a:latin typeface="+mn-lt"/>
              <a:ea typeface="+mn-ea"/>
              <a:cs typeface="+mn-cs"/>
            </a:endParaRPr>
          </a:p>
          <a:p>
            <a:r>
              <a:rPr lang="en-US" sz="1100" b="1" u="none" kern="1200" dirty="0" smtClean="0">
                <a:solidFill>
                  <a:schemeClr val="tx1"/>
                </a:solidFill>
                <a:latin typeface="+mn-lt"/>
                <a:ea typeface="+mn-ea"/>
                <a:cs typeface="+mn-cs"/>
              </a:rPr>
              <a:t>Credit: </a:t>
            </a:r>
            <a:r>
              <a:rPr lang="en-US" sz="1100" b="0" u="none" kern="1200" dirty="0" smtClean="0">
                <a:solidFill>
                  <a:schemeClr val="tx1"/>
                </a:solidFill>
                <a:latin typeface="+mn-lt"/>
                <a:ea typeface="+mn-ea"/>
                <a:cs typeface="+mn-cs"/>
              </a:rPr>
              <a:t>NASA/Goddard Space Flight Center Scientific Visualization Studio</a:t>
            </a:r>
          </a:p>
          <a:p>
            <a:r>
              <a:rPr lang="en-US" sz="1100" b="1" u="none" kern="1200" dirty="0" smtClean="0">
                <a:solidFill>
                  <a:schemeClr val="tx1"/>
                </a:solidFill>
                <a:latin typeface="+mn-lt"/>
                <a:ea typeface="+mn-ea"/>
                <a:cs typeface="+mn-cs"/>
              </a:rPr>
              <a:t>Source: </a:t>
            </a:r>
            <a:r>
              <a:rPr lang="en-US" sz="1100" b="0" u="none" kern="1200" dirty="0" smtClean="0">
                <a:solidFill>
                  <a:schemeClr val="tx1"/>
                </a:solidFill>
                <a:latin typeface="+mn-lt"/>
                <a:ea typeface="+mn-ea"/>
                <a:cs typeface="+mn-cs"/>
                <a:hlinkClick r:id="rId3"/>
              </a:rPr>
              <a:t>http://svs.gsfc.nasa.gov/vis/a000000/a003500/a003533/</a:t>
            </a:r>
            <a:endParaRPr lang="en-US" sz="1100" b="1" u="none" kern="1200" dirty="0" smtClean="0">
              <a:solidFill>
                <a:schemeClr val="tx1"/>
              </a:solidFill>
              <a:latin typeface="+mn-lt"/>
              <a:ea typeface="+mn-ea"/>
              <a:cs typeface="+mn-cs"/>
              <a:hlinkClick r:id="rId3"/>
            </a:endParaRPr>
          </a:p>
          <a:p>
            <a:endParaRPr lang="en-US" sz="1100" b="0" u="sng" kern="1200" dirty="0" smtClean="0">
              <a:solidFill>
                <a:schemeClr val="tx1"/>
              </a:solidFill>
              <a:latin typeface="+mn-lt"/>
              <a:ea typeface="+mn-ea"/>
              <a:cs typeface="+mn-cs"/>
            </a:endParaRPr>
          </a:p>
          <a:p>
            <a:endParaRPr lang="en-US" sz="1100" b="0" u="sng" kern="1200" dirty="0" smtClean="0">
              <a:solidFill>
                <a:schemeClr val="tx1"/>
              </a:solidFill>
              <a:latin typeface="+mn-lt"/>
              <a:ea typeface="+mn-ea"/>
              <a:cs typeface="+mn-cs"/>
            </a:endParaRPr>
          </a:p>
          <a:p>
            <a:r>
              <a:rPr lang="en-US" sz="1100" b="1" u="none" kern="1200" dirty="0" smtClean="0">
                <a:solidFill>
                  <a:schemeClr val="tx1"/>
                </a:solidFill>
                <a:latin typeface="+mn-lt"/>
                <a:ea typeface="+mn-ea"/>
                <a:cs typeface="+mn-cs"/>
              </a:rPr>
              <a:t>Short description:</a:t>
            </a:r>
            <a:endParaRPr lang="en-US" sz="1100" b="0" u="none" kern="1200" dirty="0" smtClean="0">
              <a:solidFill>
                <a:schemeClr val="tx1"/>
              </a:solidFill>
              <a:latin typeface="+mn-lt"/>
              <a:ea typeface="+mn-ea"/>
              <a:cs typeface="+mn-cs"/>
            </a:endParaRPr>
          </a:p>
          <a:p>
            <a:r>
              <a:rPr lang="en-US" sz="1100" b="0" u="none" kern="1200" dirty="0" smtClean="0">
                <a:solidFill>
                  <a:schemeClr val="tx1"/>
                </a:solidFill>
                <a:latin typeface="+mn-lt"/>
                <a:ea typeface="+mn-ea"/>
                <a:cs typeface="+mn-cs"/>
              </a:rPr>
              <a:t>After a year in orbit aboard LRO, LOLA will have created an elevation map of the polar regions of Earth's moon; that is accurate to within a half-meter vertically and 50 meters horizontally. The map will be used by astronauts, to identify safe landing zones free of large boulders and craters.</a:t>
            </a:r>
          </a:p>
          <a:p>
            <a:endParaRPr lang="en-US" sz="1100" b="0" u="sng" kern="1200" dirty="0" smtClean="0">
              <a:solidFill>
                <a:schemeClr val="tx1"/>
              </a:solidFill>
              <a:latin typeface="+mn-lt"/>
              <a:ea typeface="+mn-ea"/>
              <a:cs typeface="+mn-cs"/>
            </a:endParaRPr>
          </a:p>
          <a:p>
            <a:endParaRPr lang="en-US" sz="1100" b="0" u="sng" kern="1200" dirty="0" smtClean="0">
              <a:solidFill>
                <a:schemeClr val="tx1"/>
              </a:solidFill>
              <a:latin typeface="+mn-lt"/>
              <a:ea typeface="+mn-ea"/>
              <a:cs typeface="+mn-cs"/>
            </a:endParaRPr>
          </a:p>
          <a:p>
            <a:endParaRPr lang="en-US" sz="1100" b="0" u="sng"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A84229-6074-234E-A33F-2769B5DEA9E9}" type="slidenum">
              <a:rPr lang="en-US" smtClean="0"/>
              <a:t>1</a:t>
            </a:fld>
            <a:endParaRPr lang="en-US"/>
          </a:p>
        </p:txBody>
      </p:sp>
    </p:spTree>
    <p:extLst>
      <p:ext uri="{BB962C8B-B14F-4D97-AF65-F5344CB8AC3E}">
        <p14:creationId xmlns:p14="http://schemas.microsoft.com/office/powerpoint/2010/main" val="306803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3454AF-2081-AA41-8251-2C6BFEAB758D}"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45716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454AF-2081-AA41-8251-2C6BFEAB758D}"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336819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454AF-2081-AA41-8251-2C6BFEAB758D}"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81354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454AF-2081-AA41-8251-2C6BFEAB758D}"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64676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3454AF-2081-AA41-8251-2C6BFEAB758D}"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01529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454AF-2081-AA41-8251-2C6BFEAB758D}"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57688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3454AF-2081-AA41-8251-2C6BFEAB758D}" type="datetimeFigureOut">
              <a:rPr lang="en-US" smtClean="0"/>
              <a:t>10/23/12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47917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3454AF-2081-AA41-8251-2C6BFEAB758D}" type="datetimeFigureOut">
              <a:rPr lang="en-US" smtClean="0"/>
              <a:t>10/23/12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22795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454AF-2081-AA41-8251-2C6BFEAB758D}" type="datetimeFigureOut">
              <a:rPr lang="en-US" smtClean="0"/>
              <a:t>10/23/12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219078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454AF-2081-AA41-8251-2C6BFEAB758D}"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108277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454AF-2081-AA41-8251-2C6BFEAB758D}"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445D4-6956-4D42-AD70-9DDB85641020}" type="slidenum">
              <a:rPr lang="en-US" smtClean="0"/>
              <a:t>‹#›</a:t>
            </a:fld>
            <a:endParaRPr lang="en-US"/>
          </a:p>
        </p:txBody>
      </p:sp>
    </p:spTree>
    <p:extLst>
      <p:ext uri="{BB962C8B-B14F-4D97-AF65-F5344CB8AC3E}">
        <p14:creationId xmlns:p14="http://schemas.microsoft.com/office/powerpoint/2010/main" val="33992024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3"/>
          </a:xfrm>
          <a:prstGeom prst="rect">
            <a:avLst/>
          </a:prstGeom>
        </p:spPr>
        <p:txBody>
          <a:bodyPr vert="horz" lIns="81639" tIns="40819" rIns="81639" bIns="408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81639" tIns="40819" rIns="81639" bIns="40819" rtlCol="0" anchor="ctr"/>
          <a:lstStyle>
            <a:lvl1pPr algn="l">
              <a:defRPr sz="1100">
                <a:solidFill>
                  <a:schemeClr val="tx1">
                    <a:tint val="75000"/>
                  </a:schemeClr>
                </a:solidFill>
              </a:defRPr>
            </a:lvl1pPr>
          </a:lstStyle>
          <a:p>
            <a:fld id="{A73454AF-2081-AA41-8251-2C6BFEAB758D}" type="datetimeFigureOut">
              <a:rPr lang="en-US" smtClean="0"/>
              <a:t>10/23/12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81639" tIns="40819" rIns="81639" bIns="40819"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9" tIns="40819" rIns="81639" bIns="40819" rtlCol="0" anchor="ctr"/>
          <a:lstStyle>
            <a:lvl1pPr algn="r">
              <a:defRPr sz="1100">
                <a:solidFill>
                  <a:schemeClr val="tx1">
                    <a:tint val="75000"/>
                  </a:schemeClr>
                </a:solidFill>
              </a:defRPr>
            </a:lvl1pPr>
          </a:lstStyle>
          <a:p>
            <a:fld id="{86C445D4-6956-4D42-AD70-9DDB85641020}" type="slidenum">
              <a:rPr lang="en-US" smtClean="0"/>
              <a:t>‹#›</a:t>
            </a:fld>
            <a:endParaRPr lang="en-US"/>
          </a:p>
        </p:txBody>
      </p:sp>
    </p:spTree>
    <p:extLst>
      <p:ext uri="{BB962C8B-B14F-4D97-AF65-F5344CB8AC3E}">
        <p14:creationId xmlns:p14="http://schemas.microsoft.com/office/powerpoint/2010/main" val="255161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8194" rtl="0" eaLnBrk="1" latinLnBrk="0" hangingPunct="1">
        <a:spcBef>
          <a:spcPct val="0"/>
        </a:spcBef>
        <a:buNone/>
        <a:defRPr sz="3900" kern="1200">
          <a:solidFill>
            <a:schemeClr val="tx1"/>
          </a:solidFill>
          <a:latin typeface="+mj-lt"/>
          <a:ea typeface="+mj-ea"/>
          <a:cs typeface="+mj-cs"/>
        </a:defRPr>
      </a:lvl1pPr>
    </p:titleStyle>
    <p:bodyStyle>
      <a:lvl1pPr marL="306146" indent="-306146" algn="l" defTabSz="408194" rtl="0" eaLnBrk="1" latinLnBrk="0" hangingPunct="1">
        <a:spcBef>
          <a:spcPct val="20000"/>
        </a:spcBef>
        <a:buFont typeface="Arial"/>
        <a:buChar char="•"/>
        <a:defRPr sz="2900" kern="1200">
          <a:solidFill>
            <a:schemeClr val="tx1"/>
          </a:solidFill>
          <a:latin typeface="+mn-lt"/>
          <a:ea typeface="+mn-ea"/>
          <a:cs typeface="+mn-cs"/>
        </a:defRPr>
      </a:lvl1pPr>
      <a:lvl2pPr marL="663315" indent="-255121" algn="l" defTabSz="408194" rtl="0" eaLnBrk="1" latinLnBrk="0" hangingPunct="1">
        <a:spcBef>
          <a:spcPct val="20000"/>
        </a:spcBef>
        <a:buFont typeface="Arial"/>
        <a:buChar char="–"/>
        <a:defRPr sz="2500" kern="1200">
          <a:solidFill>
            <a:schemeClr val="tx1"/>
          </a:solidFill>
          <a:latin typeface="+mn-lt"/>
          <a:ea typeface="+mn-ea"/>
          <a:cs typeface="+mn-cs"/>
        </a:defRPr>
      </a:lvl2pPr>
      <a:lvl3pPr marL="1020485" indent="-204097" algn="l" defTabSz="408194" rtl="0" eaLnBrk="1" latinLnBrk="0" hangingPunct="1">
        <a:spcBef>
          <a:spcPct val="20000"/>
        </a:spcBef>
        <a:buFont typeface="Arial"/>
        <a:buChar char="•"/>
        <a:defRPr sz="2100" kern="1200">
          <a:solidFill>
            <a:schemeClr val="tx1"/>
          </a:solidFill>
          <a:latin typeface="+mn-lt"/>
          <a:ea typeface="+mn-ea"/>
          <a:cs typeface="+mn-cs"/>
        </a:defRPr>
      </a:lvl3pPr>
      <a:lvl4pPr marL="1428679" indent="-204097" algn="l" defTabSz="408194" rtl="0" eaLnBrk="1" latinLnBrk="0" hangingPunct="1">
        <a:spcBef>
          <a:spcPct val="20000"/>
        </a:spcBef>
        <a:buFont typeface="Arial"/>
        <a:buChar char="–"/>
        <a:defRPr sz="1800" kern="1200">
          <a:solidFill>
            <a:schemeClr val="tx1"/>
          </a:solidFill>
          <a:latin typeface="+mn-lt"/>
          <a:ea typeface="+mn-ea"/>
          <a:cs typeface="+mn-cs"/>
        </a:defRPr>
      </a:lvl4pPr>
      <a:lvl5pPr marL="1836873" indent="-204097" algn="l" defTabSz="408194" rtl="0" eaLnBrk="1" latinLnBrk="0" hangingPunct="1">
        <a:spcBef>
          <a:spcPct val="20000"/>
        </a:spcBef>
        <a:buFont typeface="Arial"/>
        <a:buChar char="»"/>
        <a:defRPr sz="1800" kern="1200">
          <a:solidFill>
            <a:schemeClr val="tx1"/>
          </a:solidFill>
          <a:latin typeface="+mn-lt"/>
          <a:ea typeface="+mn-ea"/>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ro_landing_sites_mo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988345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TotalTime>
  <Words>291</Words>
  <Application>Microsoft Macintosh PowerPoint</Application>
  <PresentationFormat>On-screen Show (16:9)</PresentationFormat>
  <Paragraphs>14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Albright</dc:creator>
  <cp:lastModifiedBy>Ronald Albright</cp:lastModifiedBy>
  <cp:revision>3</cp:revision>
  <dcterms:created xsi:type="dcterms:W3CDTF">2012-10-16T17:51:41Z</dcterms:created>
  <dcterms:modified xsi:type="dcterms:W3CDTF">2012-10-23T20:43:50Z</dcterms:modified>
</cp:coreProperties>
</file>